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9144000" cy="5143500" type="screen16x9"/>
  <p:notesSz cx="6858000" cy="9144000"/>
  <p:embeddedFontLst>
    <p:embeddedFont>
      <p:font typeface="Lato" panose="020F0502020204030203" pitchFamily="34" charset="0"/>
      <p:regular r:id="rId70"/>
      <p:bold r:id="rId71"/>
      <p:italic r:id="rId72"/>
      <p:boldItalic r:id="rId73"/>
    </p:embeddedFont>
    <p:embeddedFont>
      <p:font typeface="Montserrat" pitchFamily="2" charset="77"/>
      <p:regular r:id="rId74"/>
      <p:bold r:id="rId75"/>
      <p:italic r:id="rId76"/>
      <p:boldItalic r:id="rId77"/>
    </p:embeddedFont>
    <p:embeddedFont>
      <p:font typeface="Roboto"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4"/>
  </p:normalViewPr>
  <p:slideViewPr>
    <p:cSldViewPr snapToGrid="0">
      <p:cViewPr>
        <p:scale>
          <a:sx n="197" d="100"/>
          <a:sy n="197" d="100"/>
        </p:scale>
        <p:origin x="-16"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a0422f37b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ca0422f37b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a0422f37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a0422f37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a0422f37b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ca0422f37b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ca0422f37b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ca0422f37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a0422f37b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a0422f37b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a0422f37b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ca0422f37b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ca0422f37b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ca0422f37b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ca0422f37b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ca0422f37b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ca0422f37b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ca0422f37b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ca0422f37b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ca0422f37b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6da4eb68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6da4eb6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Clr>
                <a:schemeClr val="dk1"/>
              </a:buClr>
              <a:buSzPts val="1100"/>
              <a:buFont typeface="Arial"/>
              <a:buNone/>
            </a:pPr>
            <a:r>
              <a:rPr lang="en" sz="1200">
                <a:solidFill>
                  <a:schemeClr val="dk1"/>
                </a:solidFill>
              </a:rPr>
              <a:t>In the current economic climate, financial institutions are increasingly focusing on minimizing risks associated with lending. One of the critical risks is the potential for loan defaults, which can significantly impact the financial stability of these institutions. Therefore, accurately predicting customer loan default has become essential for banks and other lenders to make informed decisions on loan approvals and risk management. The rationale behind choosing this project is to leverage data mining techniques to improve the accuracy of default predictions, thereby reducing financial risks and enhancing decisionmaking processes. </a:t>
            </a:r>
            <a:endParaRPr/>
          </a:p>
          <a:p>
            <a:pPr marL="0" lvl="0" indent="0" algn="l" rtl="0">
              <a:spcBef>
                <a:spcPts val="0"/>
              </a:spcBef>
              <a:spcAft>
                <a:spcPts val="0"/>
              </a:spcAft>
              <a:buClr>
                <a:schemeClr val="dk1"/>
              </a:buClr>
              <a:buSzPts val="1100"/>
              <a:buFont typeface="Arial"/>
              <a:buNone/>
            </a:pPr>
            <a:r>
              <a:rPr lang="en" sz="1200"/>
              <a:t>					</a:t>
            </a:r>
            <a:endParaRPr sz="1200"/>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ca0422f37b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ca0422f37b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ca0422f37b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ca0422f37b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a0422f37b_2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ca0422f37b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ca0422f37b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ca0422f37b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ca0422f37b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ca0422f37b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ca0422f37b_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ca0422f37b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ca0422f37b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ca0422f37b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c6da4eb68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c6da4eb68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c6da4eb68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c6da4eb68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provided data shows missing values across various loan-related attributes, highlighting key areas where data is incomplete. The most significant gaps are in 'Upfront_charges', 'Interest_rate_spread', and 'rate_of_interest', with over 24% missing data in each, indicating a substantial portion of financial details are unrecorded. Other significant missing data are found in 'dtir1', 'property_value', and 'LTV', suggesting gaps in financial ratios and property valuations. Lesser but notable missing values in 'income', 'loan_limit', and 'approv_in_adv' may affect loan assessment accuracy. Addressing these missing values is crucial for robust analysis and predictive modeling.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c6cabb2ef6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c6cabb2ef6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6cabb2ef6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c6cabb2ef6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c6cabb2ef6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c6cabb2ef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 数值列中移除'ID'列，因为它是一个标识符，不应该用于模型训练</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 Remove the 'ID' column from the numerical columns as it serves as an identifier and should not be used for model training.</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 从数值列中移除'Status'列，这是目标变量，也不应该用于模型训练</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 Remove the 'Status' column from the numerical columns as it represents the target variable and should not be used for model training.</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c6cabb2ef6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c6cabb2ef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为数值数据创建一个预处理流水线，包括两个步骤：使用中位数填充缺失值，然后标准化数值 </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Create a preprocessing pipeline for numerical data, comprising two steps: impute missing values with the median, then standardize the numerical values.  </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为分类数据创建一个预处理流水线，包括两个步骤：使用最频繁的值填充缺失值，然后进行独热编码，忽略未知类别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Create a preprocessing pipeline for categorical data, comprising two steps: impute missing values with the most frequent value, then perform one-hot encoding, ignoring unknown categories.</a:t>
            </a:r>
            <a:endParaRPr sz="1200">
              <a:solidFill>
                <a:schemeClr val="dk1"/>
              </a:solidFill>
            </a:endParaRPr>
          </a:p>
          <a:p>
            <a:pPr marL="0" lvl="0" indent="0" algn="l" rtl="0">
              <a:spcBef>
                <a:spcPts val="0"/>
              </a:spcBef>
              <a:spcAft>
                <a:spcPts val="0"/>
              </a:spcAft>
              <a:buNone/>
            </a:pPr>
            <a:endParaRPr sz="1200">
              <a:solidFill>
                <a:srgbClr val="0D0D0D"/>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c6cabb2ef6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c6cabb2ef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0D0D0D"/>
                </a:solidFill>
              </a:rPr>
              <a:t>这行代码结束了ColumnTransformer的定义，它将前面定义的数值和分类预处理流水线应用到相应的列上</a:t>
            </a:r>
            <a:endParaRPr sz="1200">
              <a:solidFill>
                <a:schemeClr val="dk1"/>
              </a:solidFill>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This line of code concludes the definition of the ColumnTransformer, which applies the previously defined preprocessing pipelines for numerical and categorical data to their respective columns.</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c89939cc2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c89939cc2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ECECEC"/>
                </a:solidFill>
                <a:highlight>
                  <a:srgbClr val="212121"/>
                </a:highlight>
                <a:latin typeface="Roboto"/>
                <a:ea typeface="Roboto"/>
                <a:cs typeface="Roboto"/>
                <a:sym typeface="Roboto"/>
              </a:rPr>
              <a:t>After ensuring our data is complete, the next step in our pipeline is to split the dataset into features and the target variable. The 'X' contains all the predictor variables, which are a combination of both categorical and numerical features we previously identified and prepared. 'Y' is set as our target variable, indicating the loan status, which our model will predict. We then split these into training and test sets using the train_test_split function, allocating 20% of the data for testing. This is a standard ratio that allows us to train our model on the majority of the data while still having a substantial test set for validation.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c6cabb2ef6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c6cabb2ef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AutoNum type="arabicPeriod"/>
            </a:pPr>
            <a:r>
              <a:rPr lang="en" sz="1200">
                <a:solidFill>
                  <a:schemeClr val="dk1"/>
                </a:solidFill>
              </a:rPr>
              <a:t>Logistic Regression - Logistic Regression is selected as the primary algorithm for its interpretability, simplicity, and effectiveness in binary classification tasks. It provides probabilistic interpretations of predictions, making it easy to understand and explain to stakeholders.</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 sz="1200">
                <a:solidFill>
                  <a:schemeClr val="dk1"/>
                </a:solidFill>
              </a:rPr>
              <a:t>Simple Algorithm (Baseline): Naive Bayes - This algorithm will serve as our baseline model. It is chosen for its simplicity and effectiveness in classification tasks. </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 sz="1200">
                <a:solidFill>
                  <a:schemeClr val="dk1"/>
                </a:solidFill>
              </a:rPr>
              <a:t>Sophisticated Algorithm: Random Forest - As a more sophisticated approach, Random Forest will be used for its ability to handle large data sets with higher dimensionality. It's also known for its robustness to overfitting. </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 sz="1200">
                <a:solidFill>
                  <a:schemeClr val="dk1"/>
                </a:solidFill>
              </a:rPr>
              <a:t>Gradient Boosting Machines (GBM) - As an additional model, GBM will be utilized for its predictive power and efficiency, especially in dealing with unbalanced datasets standard in loan default predictions.</a:t>
            </a:r>
            <a:endParaRPr sz="1200">
              <a:solidFill>
                <a:schemeClr val="dk1"/>
              </a:solidFill>
            </a:endParaRPr>
          </a:p>
          <a:p>
            <a:pPr marL="457200" lvl="0" indent="0" algn="l" rtl="0">
              <a:lnSpc>
                <a:spcPct val="115000"/>
              </a:lnSpc>
              <a:spcBef>
                <a:spcPts val="0"/>
              </a:spcBef>
              <a:spcAft>
                <a:spcPts val="0"/>
              </a:spcAft>
              <a:buNone/>
            </a:pPr>
            <a:endParaRPr sz="12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c6cabb2ef6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c6cabb2ef6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c6cabb2ef6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c6cabb2ef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定义模型：逻辑回归，设置迭代次数为1000次，求解器为'liblinear'，适合小数据集和二分类问题</a:t>
            </a:r>
            <a:endParaRPr sz="12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sz="1200"/>
              <a:t>Define the model: Logistic Regression, with 1000 iterations and the solver set to 'liblinear', suitable for small datasets and binary classification problems.</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c6cabb2ef6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c6cabb2ef6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D0D0D"/>
                </a:solidFill>
              </a:rPr>
              <a:t>Accuracy is one of the most intuitive performance metrics. It represents the proportion of samples that the model predicted correctly out of the total number of samples. In this case, an accuracy of 0.8724 means that the model correctly predicted about 87.24% of the samples. High accuracy generally indicates good overall performance of the model</a:t>
            </a:r>
            <a:endParaRPr sz="1200">
              <a:solidFill>
                <a:srgbClr val="0D0D0D"/>
              </a:solidFill>
            </a:endParaRPr>
          </a:p>
          <a:p>
            <a:pPr marL="0" lvl="0" indent="0" algn="l" rtl="0">
              <a:spcBef>
                <a:spcPts val="0"/>
              </a:spcBef>
              <a:spcAft>
                <a:spcPts val="0"/>
              </a:spcAft>
              <a:buNone/>
            </a:pPr>
            <a:r>
              <a:rPr lang="en" sz="1200">
                <a:solidFill>
                  <a:srgbClr val="0D0D0D"/>
                </a:solidFill>
              </a:rPr>
              <a:t>准确率是最直观的性能指标之一，它表示模型正确预测的样本数占总样本数的比例。在这个例子中，准确率为0.8724，意味着模型正确预测的样本约占总样本的87.24%。准确率高通常表示模型的整体性能好</a:t>
            </a:r>
            <a:endParaRPr sz="1200">
              <a:solidFill>
                <a:srgbClr val="0D0D0D"/>
              </a:solidFill>
            </a:endParaRPr>
          </a:p>
          <a:p>
            <a:pPr marL="0" lvl="0" indent="0" algn="l" rtl="0">
              <a:spcBef>
                <a:spcPts val="0"/>
              </a:spcBef>
              <a:spcAft>
                <a:spcPts val="0"/>
              </a:spcAft>
              <a:buNone/>
            </a:pPr>
            <a:endParaRPr sz="1200">
              <a:solidFill>
                <a:srgbClr val="0D0D0D"/>
              </a:solidFill>
            </a:endParaRPr>
          </a:p>
          <a:p>
            <a:pPr marL="0" lvl="0" indent="0" algn="l" rtl="0">
              <a:spcBef>
                <a:spcPts val="0"/>
              </a:spcBef>
              <a:spcAft>
                <a:spcPts val="0"/>
              </a:spcAft>
              <a:buNone/>
            </a:pPr>
            <a:endParaRPr sz="1200">
              <a:solidFill>
                <a:srgbClr val="0D0D0D"/>
              </a:solidFill>
            </a:endParaRPr>
          </a:p>
          <a:p>
            <a:pPr marL="0" lvl="0" indent="0" algn="l" rtl="0">
              <a:spcBef>
                <a:spcPts val="0"/>
              </a:spcBef>
              <a:spcAft>
                <a:spcPts val="0"/>
              </a:spcAft>
              <a:buNone/>
            </a:pPr>
            <a:r>
              <a:rPr lang="en" sz="1200">
                <a:solidFill>
                  <a:srgbClr val="0D0D0D"/>
                </a:solidFill>
              </a:rPr>
              <a:t>ROC-AUC是另一个重要的性能指标，用于评估分类模型的预测质量。ROC曲线是通过在不同阈值下计算真正率（TPR）和假正率（FPR）来绘制的。AUC（曲线下面积）值越接近1，表示模型的性能越好，能更准确地区分正负样本。在这个例子中，ROC-AUC为0.7555，意味着模型在区分违约与非违约方面具有较好的能力，但还有提升空间。</a:t>
            </a:r>
            <a:endParaRPr sz="1200">
              <a:solidFill>
                <a:srgbClr val="0D0D0D"/>
              </a:solidFill>
            </a:endParaRPr>
          </a:p>
          <a:p>
            <a:pPr marL="0" lvl="0" indent="0" algn="l" rtl="0">
              <a:lnSpc>
                <a:spcPct val="115000"/>
              </a:lnSpc>
              <a:spcBef>
                <a:spcPts val="1500"/>
              </a:spcBef>
              <a:spcAft>
                <a:spcPts val="0"/>
              </a:spcAft>
              <a:buNone/>
            </a:pPr>
            <a:r>
              <a:rPr lang="en" sz="1200">
                <a:solidFill>
                  <a:srgbClr val="0D0D0D"/>
                </a:solidFill>
              </a:rPr>
              <a:t>ROC-AUC is another important metric used to evaluate the quality of predictions made by a classification model. The ROC curve is plotted by calculating the true positive rate (TPR) and false positive rate (FPR) at various threshold settings. An AUC (Area Under the Curve) value closer to 1 indicates better performance of the model, with a more accurate ability to distinguish between positive and negative samples. In this example, a ROC-AUC of 0.7555 means the model is fairly good at distinguishing between defaults and non-defaults, though there is room for improvement.</a:t>
            </a:r>
            <a:endParaRPr sz="1200">
              <a:solidFill>
                <a:srgbClr val="0D0D0D"/>
              </a:solidFill>
            </a:endParaRPr>
          </a:p>
          <a:p>
            <a:pPr marL="0" lvl="0" indent="0" algn="l" rtl="0">
              <a:lnSpc>
                <a:spcPct val="115000"/>
              </a:lnSpc>
              <a:spcBef>
                <a:spcPts val="1500"/>
              </a:spcBef>
              <a:spcAft>
                <a:spcPts val="0"/>
              </a:spcAft>
              <a:buNone/>
            </a:pPr>
            <a:endParaRPr sz="1200">
              <a:solidFill>
                <a:srgbClr val="0D0D0D"/>
              </a:solidFill>
            </a:endParaRPr>
          </a:p>
          <a:p>
            <a:pPr marL="0" lvl="0" indent="0" algn="l" rtl="0">
              <a:lnSpc>
                <a:spcPct val="115000"/>
              </a:lnSpc>
              <a:spcBef>
                <a:spcPts val="1500"/>
              </a:spcBef>
              <a:spcAft>
                <a:spcPts val="0"/>
              </a:spcAft>
              <a:buNone/>
            </a:pPr>
            <a:r>
              <a:rPr lang="en" sz="1200">
                <a:solidFill>
                  <a:srgbClr val="0D0D0D"/>
                </a:solidFill>
              </a:rPr>
              <a:t>这个模型在处理特定数据集时表现出了较高的准确率，说明它在多数情况下能准确预测结果。然而，ROC-AUC值表明，尽管模型具有一定的区分正负样本的能力，但仍有优化空间</a:t>
            </a:r>
            <a:endParaRPr sz="1200">
              <a:solidFill>
                <a:srgbClr val="0D0D0D"/>
              </a:solidFill>
            </a:endParaRPr>
          </a:p>
          <a:p>
            <a:pPr marL="0" lvl="0" indent="0" algn="l" rtl="0">
              <a:lnSpc>
                <a:spcPct val="115000"/>
              </a:lnSpc>
              <a:spcBef>
                <a:spcPts val="1500"/>
              </a:spcBef>
              <a:spcAft>
                <a:spcPts val="0"/>
              </a:spcAft>
              <a:buClr>
                <a:schemeClr val="dk1"/>
              </a:buClr>
              <a:buSzPts val="1100"/>
              <a:buFont typeface="Arial"/>
              <a:buNone/>
            </a:pPr>
            <a:r>
              <a:rPr lang="en" sz="1200">
                <a:solidFill>
                  <a:srgbClr val="0D0D0D"/>
                </a:solidFill>
              </a:rPr>
              <a:t>This model exhibited a high accuracy when handling a specific dataset, indicating its ability to predict outcomes accurately in most cases. However, the ROC-AUC value suggests that although the model possesses some capability to distinguish between positive and negative samples, there is still room for optimization.</a:t>
            </a:r>
            <a:endParaRPr sz="1200">
              <a:solidFill>
                <a:srgbClr val="0D0D0D"/>
              </a:solidFill>
            </a:endParaRPr>
          </a:p>
          <a:p>
            <a:pPr marL="0" lvl="0" indent="0" algn="l" rtl="0">
              <a:lnSpc>
                <a:spcPct val="115000"/>
              </a:lnSpc>
              <a:spcBef>
                <a:spcPts val="15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c6cabb2ef6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c6cabb2ef6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c6cabb2ef6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c6cabb2ef6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140026 0 wrong</a:t>
            </a:r>
            <a:endParaRPr/>
          </a:p>
          <a:p>
            <a:pPr marL="0" lvl="0" indent="0" algn="l" rtl="0">
              <a:spcBef>
                <a:spcPts val="0"/>
              </a:spcBef>
              <a:spcAft>
                <a:spcPts val="0"/>
              </a:spcAft>
              <a:buNone/>
            </a:pPr>
            <a:endParaRPr/>
          </a:p>
          <a:p>
            <a:pPr marL="0" lvl="0" indent="0" algn="l" rtl="0">
              <a:spcBef>
                <a:spcPts val="0"/>
              </a:spcBef>
              <a:spcAft>
                <a:spcPts val="0"/>
              </a:spcAft>
              <a:buNone/>
            </a:pPr>
            <a:r>
              <a:rPr lang="en"/>
              <a:t>125301 0 correct</a:t>
            </a:r>
            <a:endParaRPr/>
          </a:p>
          <a:p>
            <a:pPr marL="0" lvl="0" indent="0" algn="l" rtl="0">
              <a:spcBef>
                <a:spcPts val="0"/>
              </a:spcBef>
              <a:spcAft>
                <a:spcPts val="0"/>
              </a:spcAft>
              <a:buNone/>
            </a:pPr>
            <a:endParaRPr/>
          </a:p>
          <a:p>
            <a:pPr marL="0" lvl="0" indent="0" algn="l" rtl="0">
              <a:spcBef>
                <a:spcPts val="0"/>
              </a:spcBef>
              <a:spcAft>
                <a:spcPts val="0"/>
              </a:spcAft>
              <a:buNone/>
            </a:pPr>
            <a:r>
              <a:rPr lang="en"/>
              <a:t>98358 1 correct</a:t>
            </a:r>
            <a:endParaRPr/>
          </a:p>
          <a:p>
            <a:pPr marL="0" lvl="0" indent="0" algn="l" rtl="0">
              <a:spcBef>
                <a:spcPts val="0"/>
              </a:spcBef>
              <a:spcAft>
                <a:spcPts val="0"/>
              </a:spcAft>
              <a:buNone/>
            </a:pPr>
            <a:endParaRPr/>
          </a:p>
          <a:p>
            <a:pPr marL="0" lvl="0" indent="0" algn="l" rtl="0">
              <a:spcBef>
                <a:spcPts val="0"/>
              </a:spcBef>
              <a:spcAft>
                <a:spcPts val="0"/>
              </a:spcAft>
              <a:buNone/>
            </a:pPr>
            <a:r>
              <a:rPr lang="en"/>
              <a:t>95975 0 correct</a:t>
            </a:r>
            <a:endParaRPr/>
          </a:p>
          <a:p>
            <a:pPr marL="0" lvl="0" indent="0" algn="l" rtl="0">
              <a:spcBef>
                <a:spcPts val="0"/>
              </a:spcBef>
              <a:spcAft>
                <a:spcPts val="0"/>
              </a:spcAft>
              <a:buNone/>
            </a:pPr>
            <a:endParaRPr/>
          </a:p>
          <a:p>
            <a:pPr marL="0" lvl="0" indent="0" algn="l" rtl="0">
              <a:spcBef>
                <a:spcPts val="0"/>
              </a:spcBef>
              <a:spcAft>
                <a:spcPts val="0"/>
              </a:spcAft>
              <a:buNone/>
            </a:pPr>
            <a:r>
              <a:rPr lang="en"/>
              <a:t>30715 1 wrong</a:t>
            </a:r>
            <a:endParaRPr/>
          </a:p>
          <a:p>
            <a:pPr marL="0" lvl="0" indent="0" algn="l" rtl="0">
              <a:spcBef>
                <a:spcPts val="0"/>
              </a:spcBef>
              <a:spcAft>
                <a:spcPts val="0"/>
              </a:spcAft>
              <a:buNone/>
            </a:pPr>
            <a:endParaRPr/>
          </a:p>
          <a:p>
            <a:pPr marL="0" lvl="0" indent="0" algn="l" rtl="0">
              <a:spcBef>
                <a:spcPts val="0"/>
              </a:spcBef>
              <a:spcAft>
                <a:spcPts val="0"/>
              </a:spcAft>
              <a:buNone/>
            </a:pPr>
            <a:r>
              <a:rPr lang="en"/>
              <a:t>Total Probability is ⅖ 60%</a:t>
            </a:r>
            <a:endParaRPr/>
          </a:p>
          <a:p>
            <a:pPr marL="0" lvl="0" indent="0" algn="l" rtl="0">
              <a:spcBef>
                <a:spcPts val="0"/>
              </a:spcBef>
              <a:spcAft>
                <a:spcPts val="0"/>
              </a:spcAft>
              <a:buNone/>
            </a:pPr>
            <a:endParaRPr/>
          </a:p>
          <a:p>
            <a:pPr marL="0" lvl="0" indent="0" algn="l" rtl="0">
              <a:spcBef>
                <a:spcPts val="0"/>
              </a:spcBef>
              <a:spcAft>
                <a:spcPts val="0"/>
              </a:spcAft>
              <a:buNone/>
            </a:pPr>
            <a:r>
              <a:rPr lang="en"/>
              <a:t>But the data are random selected, the probability is not the final answer. </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c6cabb2ef6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c6cabb2ef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This dataset includes 148,670 entries and 34 variables, encompassing a wide range of information related to loan applications. It covers personal details, loan characteristics, property specifics, financial indicators, and loan outcomes, aimed at analyzing factors influencing loan default risks.</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c6cabb2ef6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c6cabb2ef6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D0D0D"/>
                </a:solidFill>
                <a:latin typeface="Roboto"/>
                <a:ea typeface="Roboto"/>
                <a:cs typeface="Roboto"/>
                <a:sym typeface="Roboto"/>
              </a:rPr>
              <a:t>并基于设置的阈值0.5 将概率转换为违约预测 0或1。最后，它计算并打印了这些违约预测与测试集实际情况的准确率。</a:t>
            </a:r>
            <a:endParaRPr sz="1200">
              <a:solidFill>
                <a:srgbClr val="0D0D0D"/>
              </a:solidFill>
              <a:latin typeface="Roboto"/>
              <a:ea typeface="Roboto"/>
              <a:cs typeface="Roboto"/>
              <a:sym typeface="Roboto"/>
            </a:endParaRPr>
          </a:p>
          <a:p>
            <a:pPr marL="0" lvl="0" indent="0" algn="l" rtl="0">
              <a:spcBef>
                <a:spcPts val="0"/>
              </a:spcBef>
              <a:spcAft>
                <a:spcPts val="0"/>
              </a:spcAft>
              <a:buNone/>
            </a:pPr>
            <a:endParaRPr sz="1200">
              <a:solidFill>
                <a:srgbClr val="0D0D0D"/>
              </a:solidFill>
              <a:latin typeface="Roboto"/>
              <a:ea typeface="Roboto"/>
              <a:cs typeface="Roboto"/>
              <a:sym typeface="Roboto"/>
            </a:endParaRPr>
          </a:p>
          <a:p>
            <a:pPr marL="0" lvl="0" indent="0" algn="l" rtl="0">
              <a:spcBef>
                <a:spcPts val="0"/>
              </a:spcBef>
              <a:spcAft>
                <a:spcPts val="0"/>
              </a:spcAft>
              <a:buNone/>
            </a:pPr>
            <a:r>
              <a:rPr lang="en" sz="1200">
                <a:solidFill>
                  <a:srgbClr val="0D0D0D"/>
                </a:solidFill>
                <a:latin typeface="Roboto"/>
                <a:ea typeface="Roboto"/>
                <a:cs typeface="Roboto"/>
                <a:sym typeface="Roboto"/>
              </a:rPr>
              <a:t>And based on the set threshold of 0.5, it converted the probabilities into default predictions of 0 or 1. Finally, it computed and printed the accuracy of these default predictions compared to the actual outcomes in the test set.</a:t>
            </a:r>
            <a:endParaRPr sz="1200">
              <a:solidFill>
                <a:srgbClr val="0D0D0D"/>
              </a:solidFill>
              <a:latin typeface="Roboto"/>
              <a:ea typeface="Roboto"/>
              <a:cs typeface="Roboto"/>
              <a:sym typeface="Roboto"/>
            </a:endParaRPr>
          </a:p>
          <a:p>
            <a:pPr marL="0" lvl="0" indent="0" algn="l" rtl="0">
              <a:spcBef>
                <a:spcPts val="0"/>
              </a:spcBef>
              <a:spcAft>
                <a:spcPts val="0"/>
              </a:spcAft>
              <a:buNone/>
            </a:pPr>
            <a:endParaRPr sz="1200">
              <a:solidFill>
                <a:srgbClr val="0D0D0D"/>
              </a:solidFill>
              <a:latin typeface="Roboto"/>
              <a:ea typeface="Roboto"/>
              <a:cs typeface="Roboto"/>
              <a:sym typeface="Roboto"/>
            </a:endParaRPr>
          </a:p>
          <a:p>
            <a:pPr marL="0" lvl="0" indent="0" algn="l" rtl="0">
              <a:spcBef>
                <a:spcPts val="0"/>
              </a:spcBef>
              <a:spcAft>
                <a:spcPts val="0"/>
              </a:spcAft>
              <a:buNone/>
            </a:pPr>
            <a:r>
              <a:rPr lang="en" sz="1200">
                <a:solidFill>
                  <a:srgbClr val="0D0D0D"/>
                </a:solidFill>
                <a:latin typeface="Roboto"/>
                <a:ea typeface="Roboto"/>
                <a:cs typeface="Roboto"/>
                <a:sym typeface="Roboto"/>
              </a:rPr>
              <a:t>一个准确率达到87.24%的模型表明其性能相对较好，能够在大多数情况下正确区分违约和非违约的贷款。这对于贷款审批流程、风险管理和决策制定是非常有价值的，因为它可以帮助减少违约风险，优化资源分配</a:t>
            </a:r>
            <a:endParaRPr sz="1200">
              <a:solidFill>
                <a:srgbClr val="0D0D0D"/>
              </a:solidFill>
              <a:latin typeface="Roboto"/>
              <a:ea typeface="Roboto"/>
              <a:cs typeface="Roboto"/>
              <a:sym typeface="Roboto"/>
            </a:endParaRPr>
          </a:p>
          <a:p>
            <a:pPr marL="0" lvl="0" indent="0" algn="l" rtl="0">
              <a:spcBef>
                <a:spcPts val="0"/>
              </a:spcBef>
              <a:spcAft>
                <a:spcPts val="0"/>
              </a:spcAft>
              <a:buNone/>
            </a:pPr>
            <a:endParaRPr sz="1200">
              <a:solidFill>
                <a:srgbClr val="0D0D0D"/>
              </a:solidFill>
              <a:latin typeface="Roboto"/>
              <a:ea typeface="Roboto"/>
              <a:cs typeface="Roboto"/>
              <a:sym typeface="Roboto"/>
            </a:endParaRPr>
          </a:p>
          <a:p>
            <a:pPr marL="0" lvl="0" indent="0" algn="l" rtl="0">
              <a:spcBef>
                <a:spcPts val="0"/>
              </a:spcBef>
              <a:spcAft>
                <a:spcPts val="0"/>
              </a:spcAft>
              <a:buNone/>
            </a:pPr>
            <a:r>
              <a:rPr lang="en" sz="1200">
                <a:solidFill>
                  <a:srgbClr val="0D0D0D"/>
                </a:solidFill>
                <a:latin typeface="Roboto"/>
                <a:ea typeface="Roboto"/>
                <a:cs typeface="Roboto"/>
                <a:sym typeface="Roboto"/>
              </a:rPr>
              <a:t>A model with an accuracy of 87.24% indicates relatively good performance, capable of correctly distinguishing between default and non-default loans in most cases. This is highly valuable for loan approval processes, risk management, and decision-making, as it can help reduce default risks and optimize resource allocation.</a:t>
            </a:r>
            <a:endParaRPr sz="1200">
              <a:solidFill>
                <a:srgbClr val="0D0D0D"/>
              </a:solidFill>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c6cabb2ef6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c6cabb2ef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c6cabb2ef6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c6cabb2ef6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ECECEC"/>
                </a:solidFill>
                <a:highlight>
                  <a:srgbClr val="212121"/>
                </a:highlight>
                <a:latin typeface="Roboto"/>
                <a:ea typeface="Roboto"/>
                <a:cs typeface="Roboto"/>
                <a:sym typeface="Roboto"/>
              </a:rPr>
              <a:t>Now that we have our data split into training and test sets, it's time to define our predictive model. We're using Gaussian Naive Bayes, a popular algorithm for classification tasks, due to its simplicity and efficiency. With just a couple of lines of code, we initialize our GaussianNB model and fit it to our training data. The model learns the probabilities of the outcomes of our target variable based on the input features, making it prepared to make predictions on new, unseen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c89939cc20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c89939cc2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ECECEC"/>
                </a:solidFill>
                <a:highlight>
                  <a:srgbClr val="212121"/>
                </a:highlight>
                <a:latin typeface="Roboto"/>
                <a:ea typeface="Roboto"/>
                <a:cs typeface="Roboto"/>
                <a:sym typeface="Roboto"/>
              </a:rPr>
              <a:t>Once our Gaussian Naive Bayes model is trained, the next step is prediction. We use the model to predict the outcomes for our test set, which is done with a single line of code: gnb.predict on X_test. This generates predictions, stored in y_pred, based on the learned distributions of our training data. The accuracy of these predictions, compared to the actual outcomes in y_test, will give us a measure of how well our model can generalize to new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c89939cc20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c89939cc2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ECECEC"/>
                </a:solidFill>
                <a:highlight>
                  <a:srgbClr val="212121"/>
                </a:highlight>
                <a:latin typeface="Roboto"/>
                <a:ea typeface="Roboto"/>
                <a:cs typeface="Roboto"/>
                <a:sym typeface="Roboto"/>
              </a:rPr>
              <a:t>To evaluate the performance of our model, we calculate the accuracy, which is the proportion of correct predictions made by the model. The accuracy_score function from the sklearn library takes the true values and the predicted values as input and returns the accuracy as a fraction between 0 and 1. By printing the accuracy, we can quickly assess the performance of our model. An accuracy close to 1 indicates a highly effective model, while an accuracy closer to 0 indicates a model that is not performing well. In the next slide, we'll discuss the implications of our model's accuracy and the next steps for improving it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c89939cc2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c89939cc2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ECECEC"/>
                </a:solidFill>
                <a:highlight>
                  <a:srgbClr val="212121"/>
                </a:highlight>
                <a:latin typeface="Roboto"/>
                <a:ea typeface="Roboto"/>
                <a:cs typeface="Roboto"/>
                <a:sym typeface="Roboto"/>
              </a:rPr>
              <a:t>Next, let’s add a more practical dimension to our model's evaluation. Here, we have a function called 'predict_random_users', which randomly selects five users from our test set. The purpose of this function is to simulate a real-world scenario where we might want to make predictions on a random sample of users. Using numpy's random choice function, we ensure that the same user is not selected more than once, as indicated by the 'replace=False' parameter. This method is great for spot-checking the model’s predictions and can provide insights into individual cases, which is sometimes just as important as overall accuracy.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c89939cc20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c89939cc2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ECECEC"/>
                </a:solidFill>
                <a:highlight>
                  <a:srgbClr val="212121"/>
                </a:highlight>
                <a:latin typeface="Roboto"/>
                <a:ea typeface="Roboto"/>
                <a:cs typeface="Roboto"/>
                <a:sym typeface="Roboto"/>
              </a:rPr>
              <a:t>Once we've randomly selected five users from our test set, we proceed to predict their loan default probability. Our model doesn't just classify users; it provides the probability of each classification. We utilize the 'predict_proba' method, which gives us the likelihood of default for each user. Then, we focus on the second column of the output, since that gives us the probability of a loan default, which is what we're interested in. We store these probabilities in a new DataFrame for easy interpretation. This detailed prediction can help in making informed decisions about loan approvals in a practical setting.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c89939cc20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c89939cc2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ECECEC"/>
                </a:solidFill>
                <a:highlight>
                  <a:srgbClr val="212121"/>
                </a:highlight>
                <a:latin typeface="Roboto"/>
                <a:ea typeface="Roboto"/>
                <a:cs typeface="Roboto"/>
                <a:sym typeface="Roboto"/>
              </a:rPr>
              <a:t>Here we see the output of our model's predictions for the five randomly selected users from our test set. Each row corresponds to a user identified by their ID, along with the model's computed probability of defaulting on a loan. For instance, user ID 42739 has a probability of approximately 0.286 of default, which might be considered a moderate risk, whereas user ID 84064 has a much lower probability, suggesting a lower risk. This information is pivotal for financial institutions to assess risk and make more informed lending decisions. Our model's capacity to predict on an individual level adds a significant value to its practical application.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c89939cc20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c89939cc2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c89939cc20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c89939cc2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c6da4eb68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c6da4eb68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c89939cc20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c89939cc2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c89939cc20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c89939cc2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c9d630a71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c9d630a71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c8a49d8d4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c8a49d8d4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c8a49d8d44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c8a49d8d44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c8a49d8d44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c8a49d8d44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c8a49d8d44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c8a49d8d44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c8a49d8d44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c8a49d8d4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c9fe9ce420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c9fe9ce42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ca0422f37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ca0422f37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c6da4eb68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c6da4eb68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ca0422f37b_2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ca0422f37b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ca0422f37b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ca0422f37b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ca0422f37b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ca0422f37b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ca0422f37b_3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ca0422f37b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ca0422f37b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ca0422f37b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b300d2f1728154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b300d2f1728154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671f1266a7579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671f1266a7579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c6cabb2ef6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c6cabb2ef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c6da4eb68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c6da4eb68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其中“Status”可能表示贷款是否违约（1表示违约，0表示未违约）</a:t>
            </a:r>
            <a:endParaRPr sz="1200">
              <a:solidFill>
                <a:schemeClr val="dk1"/>
              </a:solidFill>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c6da4eb685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c6da4eb68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c9fe9ce420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c9fe9ce42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User loan default Prediction</a:t>
            </a:r>
            <a:endParaRPr/>
          </a:p>
        </p:txBody>
      </p:sp>
      <p:sp>
        <p:nvSpPr>
          <p:cNvPr id="135" name="Google Shape;135;p13"/>
          <p:cNvSpPr txBox="1">
            <a:spLocks noGrp="1"/>
          </p:cNvSpPr>
          <p:nvPr>
            <p:ph type="subTitle" idx="1"/>
          </p:nvPr>
        </p:nvSpPr>
        <p:spPr>
          <a:xfrm>
            <a:off x="5083950" y="3725750"/>
            <a:ext cx="3470700" cy="705300"/>
          </a:xfrm>
          <a:prstGeom prst="rect">
            <a:avLst/>
          </a:prstGeom>
        </p:spPr>
        <p:txBody>
          <a:bodyPr spcFirstLastPara="1" wrap="square" lIns="91425" tIns="91425" rIns="91425" bIns="91425" anchor="t" anchorCtr="0">
            <a:normAutofit fontScale="32500" lnSpcReduction="10000"/>
          </a:bodyPr>
          <a:lstStyle/>
          <a:p>
            <a:pPr marL="0" lvl="0" indent="0" algn="l" rtl="0">
              <a:spcBef>
                <a:spcPts val="0"/>
              </a:spcBef>
              <a:spcAft>
                <a:spcPts val="0"/>
              </a:spcAft>
              <a:buNone/>
            </a:pPr>
            <a:r>
              <a:rPr lang="en" sz="4800"/>
              <a:t>Zhenhao Zhang</a:t>
            </a:r>
            <a:r>
              <a:rPr lang="en"/>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sz="4800"/>
              <a:t>Thomas Xiong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90" name="Google Shape;190;p22"/>
          <p:cNvPicPr preferRelativeResize="0"/>
          <p:nvPr/>
        </p:nvPicPr>
        <p:blipFill>
          <a:blip r:embed="rId3">
            <a:alphaModFix/>
          </a:blip>
          <a:stretch>
            <a:fillRect/>
          </a:stretch>
        </p:blipFill>
        <p:spPr>
          <a:xfrm>
            <a:off x="1728575" y="736825"/>
            <a:ext cx="5686856" cy="35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96" name="Google Shape;196;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7" name="Google Shape;197;p23"/>
          <p:cNvPicPr preferRelativeResize="0"/>
          <p:nvPr/>
        </p:nvPicPr>
        <p:blipFill>
          <a:blip r:embed="rId3">
            <a:alphaModFix/>
          </a:blip>
          <a:stretch>
            <a:fillRect/>
          </a:stretch>
        </p:blipFill>
        <p:spPr>
          <a:xfrm>
            <a:off x="1173600" y="419100"/>
            <a:ext cx="7162800" cy="430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03" name="Google Shape;203;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4" name="Google Shape;204;p24"/>
          <p:cNvPicPr preferRelativeResize="0"/>
          <p:nvPr/>
        </p:nvPicPr>
        <p:blipFill>
          <a:blip r:embed="rId3">
            <a:alphaModFix/>
          </a:blip>
          <a:stretch>
            <a:fillRect/>
          </a:stretch>
        </p:blipFill>
        <p:spPr>
          <a:xfrm>
            <a:off x="1402200" y="419100"/>
            <a:ext cx="6934200" cy="430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10" name="Google Shape;210;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1" name="Google Shape;211;p25"/>
          <p:cNvPicPr preferRelativeResize="0"/>
          <p:nvPr/>
        </p:nvPicPr>
        <p:blipFill>
          <a:blip r:embed="rId3">
            <a:alphaModFix/>
          </a:blip>
          <a:stretch>
            <a:fillRect/>
          </a:stretch>
        </p:blipFill>
        <p:spPr>
          <a:xfrm>
            <a:off x="490538" y="571500"/>
            <a:ext cx="8467725" cy="4305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17" name="Google Shape;217;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8" name="Google Shape;218;p26"/>
          <p:cNvPicPr preferRelativeResize="0"/>
          <p:nvPr/>
        </p:nvPicPr>
        <p:blipFill>
          <a:blip r:embed="rId3">
            <a:alphaModFix/>
          </a:blip>
          <a:stretch>
            <a:fillRect/>
          </a:stretch>
        </p:blipFill>
        <p:spPr>
          <a:xfrm>
            <a:off x="990600" y="419100"/>
            <a:ext cx="7162800" cy="4305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24" name="Google Shape;224;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5" name="Google Shape;225;p27"/>
          <p:cNvPicPr preferRelativeResize="0"/>
          <p:nvPr/>
        </p:nvPicPr>
        <p:blipFill>
          <a:blip r:embed="rId3">
            <a:alphaModFix/>
          </a:blip>
          <a:stretch>
            <a:fillRect/>
          </a:stretch>
        </p:blipFill>
        <p:spPr>
          <a:xfrm>
            <a:off x="1252538" y="571500"/>
            <a:ext cx="6943725" cy="4305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31" name="Google Shape;231;p2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2" name="Google Shape;232;p28"/>
          <p:cNvPicPr preferRelativeResize="0"/>
          <p:nvPr/>
        </p:nvPicPr>
        <p:blipFill>
          <a:blip r:embed="rId3">
            <a:alphaModFix/>
          </a:blip>
          <a:stretch>
            <a:fillRect/>
          </a:stretch>
        </p:blipFill>
        <p:spPr>
          <a:xfrm>
            <a:off x="1252538" y="571500"/>
            <a:ext cx="6943725" cy="430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38" name="Google Shape;238;p2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9" name="Google Shape;239;p29"/>
          <p:cNvPicPr preferRelativeResize="0"/>
          <p:nvPr/>
        </p:nvPicPr>
        <p:blipFill>
          <a:blip r:embed="rId3">
            <a:alphaModFix/>
          </a:blip>
          <a:stretch>
            <a:fillRect/>
          </a:stretch>
        </p:blipFill>
        <p:spPr>
          <a:xfrm>
            <a:off x="1252538" y="571500"/>
            <a:ext cx="6943725" cy="430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45" name="Google Shape;245;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6" name="Google Shape;246;p30"/>
          <p:cNvPicPr preferRelativeResize="0"/>
          <p:nvPr/>
        </p:nvPicPr>
        <p:blipFill>
          <a:blip r:embed="rId3">
            <a:alphaModFix/>
          </a:blip>
          <a:stretch>
            <a:fillRect/>
          </a:stretch>
        </p:blipFill>
        <p:spPr>
          <a:xfrm>
            <a:off x="1240448" y="0"/>
            <a:ext cx="6967903"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52" name="Google Shape;252;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3" name="Google Shape;253;p31"/>
          <p:cNvPicPr preferRelativeResize="0"/>
          <p:nvPr/>
        </p:nvPicPr>
        <p:blipFill>
          <a:blip r:embed="rId3">
            <a:alphaModFix/>
          </a:blip>
          <a:stretch>
            <a:fillRect/>
          </a:stretch>
        </p:blipFill>
        <p:spPr>
          <a:xfrm>
            <a:off x="280975" y="628650"/>
            <a:ext cx="8582025" cy="388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000">
                <a:latin typeface="Arial"/>
                <a:ea typeface="Arial"/>
                <a:cs typeface="Arial"/>
                <a:sym typeface="Arial"/>
              </a:rPr>
              <a:t>Project Choice and Rationale</a:t>
            </a:r>
            <a:endParaRPr sz="2000">
              <a:latin typeface="Arial"/>
              <a:ea typeface="Arial"/>
              <a:cs typeface="Arial"/>
              <a:sym typeface="Arial"/>
            </a:endParaRPr>
          </a:p>
          <a:p>
            <a:pPr marL="0" lvl="0" indent="0" algn="l" rtl="0">
              <a:spcBef>
                <a:spcPts val="0"/>
              </a:spcBef>
              <a:spcAft>
                <a:spcPts val="0"/>
              </a:spcAft>
              <a:buNone/>
            </a:pPr>
            <a:endParaRPr/>
          </a:p>
        </p:txBody>
      </p:sp>
      <p:pic>
        <p:nvPicPr>
          <p:cNvPr id="141" name="Google Shape;141;p14"/>
          <p:cNvPicPr preferRelativeResize="0"/>
          <p:nvPr/>
        </p:nvPicPr>
        <p:blipFill>
          <a:blip r:embed="rId3">
            <a:alphaModFix/>
          </a:blip>
          <a:stretch>
            <a:fillRect/>
          </a:stretch>
        </p:blipFill>
        <p:spPr>
          <a:xfrm>
            <a:off x="5138425" y="1101600"/>
            <a:ext cx="3530850" cy="3530850"/>
          </a:xfrm>
          <a:prstGeom prst="rect">
            <a:avLst/>
          </a:prstGeom>
          <a:noFill/>
          <a:ln>
            <a:noFill/>
          </a:ln>
        </p:spPr>
      </p:pic>
      <p:pic>
        <p:nvPicPr>
          <p:cNvPr id="142" name="Google Shape;142;p14"/>
          <p:cNvPicPr preferRelativeResize="0"/>
          <p:nvPr/>
        </p:nvPicPr>
        <p:blipFill>
          <a:blip r:embed="rId4">
            <a:alphaModFix/>
          </a:blip>
          <a:stretch>
            <a:fillRect/>
          </a:stretch>
        </p:blipFill>
        <p:spPr>
          <a:xfrm>
            <a:off x="670350" y="1814150"/>
            <a:ext cx="3901650" cy="2601100"/>
          </a:xfrm>
          <a:prstGeom prst="rect">
            <a:avLst/>
          </a:prstGeom>
          <a:noFill/>
          <a:ln>
            <a:noFill/>
          </a:ln>
        </p:spPr>
      </p:pic>
      <p:pic>
        <p:nvPicPr>
          <p:cNvPr id="143" name="Google Shape;143;p14"/>
          <p:cNvPicPr preferRelativeResize="0"/>
          <p:nvPr/>
        </p:nvPicPr>
        <p:blipFill>
          <a:blip r:embed="rId5">
            <a:alphaModFix/>
          </a:blip>
          <a:stretch>
            <a:fillRect/>
          </a:stretch>
        </p:blipFill>
        <p:spPr>
          <a:xfrm>
            <a:off x="670350" y="1734450"/>
            <a:ext cx="4140750" cy="2760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59" name="Google Shape;259;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0" name="Google Shape;260;p32"/>
          <p:cNvPicPr preferRelativeResize="0"/>
          <p:nvPr/>
        </p:nvPicPr>
        <p:blipFill>
          <a:blip r:embed="rId3">
            <a:alphaModFix/>
          </a:blip>
          <a:stretch>
            <a:fillRect/>
          </a:stretch>
        </p:blipFill>
        <p:spPr>
          <a:xfrm>
            <a:off x="1687293" y="0"/>
            <a:ext cx="6028314"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66" name="Google Shape;266;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7" name="Google Shape;267;p33"/>
          <p:cNvPicPr preferRelativeResize="0"/>
          <p:nvPr/>
        </p:nvPicPr>
        <p:blipFill>
          <a:blip r:embed="rId3">
            <a:alphaModFix/>
          </a:blip>
          <a:stretch>
            <a:fillRect/>
          </a:stretch>
        </p:blipFill>
        <p:spPr>
          <a:xfrm>
            <a:off x="1252538" y="571500"/>
            <a:ext cx="6943725" cy="4305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73" name="Google Shape;273;p3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4" name="Google Shape;274;p34"/>
          <p:cNvPicPr preferRelativeResize="0"/>
          <p:nvPr/>
        </p:nvPicPr>
        <p:blipFill>
          <a:blip r:embed="rId3">
            <a:alphaModFix/>
          </a:blip>
          <a:stretch>
            <a:fillRect/>
          </a:stretch>
        </p:blipFill>
        <p:spPr>
          <a:xfrm>
            <a:off x="0" y="867160"/>
            <a:ext cx="9143999" cy="36115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80" name="Google Shape;280;p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1" name="Google Shape;281;p35"/>
          <p:cNvPicPr preferRelativeResize="0"/>
          <p:nvPr/>
        </p:nvPicPr>
        <p:blipFill>
          <a:blip r:embed="rId3">
            <a:alphaModFix/>
          </a:blip>
          <a:stretch>
            <a:fillRect/>
          </a:stretch>
        </p:blipFill>
        <p:spPr>
          <a:xfrm>
            <a:off x="0" y="1176847"/>
            <a:ext cx="9144001" cy="28504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87" name="Google Shape;287;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8" name="Google Shape;288;p36"/>
          <p:cNvPicPr preferRelativeResize="0"/>
          <p:nvPr/>
        </p:nvPicPr>
        <p:blipFill>
          <a:blip r:embed="rId3">
            <a:alphaModFix/>
          </a:blip>
          <a:stretch>
            <a:fillRect/>
          </a:stretch>
        </p:blipFill>
        <p:spPr>
          <a:xfrm>
            <a:off x="0" y="1215522"/>
            <a:ext cx="9143999" cy="297130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94" name="Google Shape;294;p3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b="1"/>
          </a:p>
        </p:txBody>
      </p:sp>
      <p:pic>
        <p:nvPicPr>
          <p:cNvPr id="295" name="Google Shape;295;p37"/>
          <p:cNvPicPr preferRelativeResize="0"/>
          <p:nvPr/>
        </p:nvPicPr>
        <p:blipFill>
          <a:blip r:embed="rId3">
            <a:alphaModFix/>
          </a:blip>
          <a:stretch>
            <a:fillRect/>
          </a:stretch>
        </p:blipFill>
        <p:spPr>
          <a:xfrm>
            <a:off x="0" y="1113156"/>
            <a:ext cx="9144001" cy="32219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01" name="Google Shape;301;p3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2" name="Google Shape;302;p38"/>
          <p:cNvPicPr preferRelativeResize="0"/>
          <p:nvPr/>
        </p:nvPicPr>
        <p:blipFill>
          <a:blip r:embed="rId3">
            <a:alphaModFix/>
          </a:blip>
          <a:stretch>
            <a:fillRect/>
          </a:stretch>
        </p:blipFill>
        <p:spPr>
          <a:xfrm>
            <a:off x="0" y="1772825"/>
            <a:ext cx="9144003" cy="1879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2: Data preprocessing: </a:t>
            </a:r>
            <a:endParaRPr/>
          </a:p>
          <a:p>
            <a:pPr marL="0" lvl="0" indent="0" algn="l" rtl="0">
              <a:spcBef>
                <a:spcPts val="0"/>
              </a:spcBef>
              <a:spcAft>
                <a:spcPts val="0"/>
              </a:spcAft>
              <a:buNone/>
            </a:pPr>
            <a:endParaRPr/>
          </a:p>
        </p:txBody>
      </p:sp>
      <p:pic>
        <p:nvPicPr>
          <p:cNvPr id="308" name="Google Shape;308;p39"/>
          <p:cNvPicPr preferRelativeResize="0"/>
          <p:nvPr/>
        </p:nvPicPr>
        <p:blipFill>
          <a:blip r:embed="rId3">
            <a:alphaModFix/>
          </a:blip>
          <a:stretch>
            <a:fillRect/>
          </a:stretch>
        </p:blipFill>
        <p:spPr>
          <a:xfrm>
            <a:off x="152400" y="1184700"/>
            <a:ext cx="8839200" cy="335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0"/>
          <p:cNvPicPr preferRelativeResize="0"/>
          <p:nvPr/>
        </p:nvPicPr>
        <p:blipFill>
          <a:blip r:embed="rId3">
            <a:alphaModFix/>
          </a:blip>
          <a:stretch>
            <a:fillRect/>
          </a:stretch>
        </p:blipFill>
        <p:spPr>
          <a:xfrm>
            <a:off x="2074799" y="393750"/>
            <a:ext cx="5203750" cy="4564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latin typeface="Arial"/>
                <a:ea typeface="Arial"/>
                <a:cs typeface="Arial"/>
                <a:sym typeface="Arial"/>
              </a:rPr>
              <a:t>Import Data</a:t>
            </a:r>
            <a:endParaRPr sz="2000">
              <a:latin typeface="Arial"/>
              <a:ea typeface="Arial"/>
              <a:cs typeface="Arial"/>
              <a:sym typeface="Arial"/>
            </a:endParaRPr>
          </a:p>
        </p:txBody>
      </p:sp>
      <p:pic>
        <p:nvPicPr>
          <p:cNvPr id="319" name="Google Shape;319;p41"/>
          <p:cNvPicPr preferRelativeResize="0"/>
          <p:nvPr/>
        </p:nvPicPr>
        <p:blipFill>
          <a:blip r:embed="rId3">
            <a:alphaModFix/>
          </a:blip>
          <a:stretch>
            <a:fillRect/>
          </a:stretch>
        </p:blipFill>
        <p:spPr>
          <a:xfrm>
            <a:off x="1297500" y="1470800"/>
            <a:ext cx="6038850" cy="1543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Goal</a:t>
            </a:r>
            <a:endParaRPr/>
          </a:p>
        </p:txBody>
      </p:sp>
      <p:sp>
        <p:nvSpPr>
          <p:cNvPr id="149" name="Google Shape;149;p15"/>
          <p:cNvSpPr txBox="1">
            <a:spLocks noGrp="1"/>
          </p:cNvSpPr>
          <p:nvPr>
            <p:ph type="body" idx="1"/>
          </p:nvPr>
        </p:nvSpPr>
        <p:spPr>
          <a:xfrm>
            <a:off x="1297500" y="223230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latin typeface="Arial"/>
                <a:ea typeface="Arial"/>
                <a:cs typeface="Arial"/>
                <a:sym typeface="Arial"/>
              </a:rPr>
              <a:t>The project aims to develop a predictive model to accurately forecast loan defaults, enhancing financial decision-making and risk management.</a:t>
            </a:r>
            <a:endParaRPr sz="20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950">
                <a:latin typeface="Arial"/>
                <a:ea typeface="Arial"/>
                <a:cs typeface="Arial"/>
                <a:sym typeface="Arial"/>
              </a:rPr>
              <a:t>Identify categorical and numerical columns</a:t>
            </a:r>
            <a:endParaRPr sz="1950">
              <a:latin typeface="Arial"/>
              <a:ea typeface="Arial"/>
              <a:cs typeface="Arial"/>
              <a:sym typeface="Arial"/>
            </a:endParaRPr>
          </a:p>
          <a:p>
            <a:pPr marL="0" lvl="0" indent="0" algn="l" rtl="0">
              <a:spcBef>
                <a:spcPts val="0"/>
              </a:spcBef>
              <a:spcAft>
                <a:spcPts val="0"/>
              </a:spcAft>
              <a:buNone/>
            </a:pPr>
            <a:endParaRPr/>
          </a:p>
        </p:txBody>
      </p:sp>
      <p:pic>
        <p:nvPicPr>
          <p:cNvPr id="325" name="Google Shape;325;p42"/>
          <p:cNvPicPr preferRelativeResize="0"/>
          <p:nvPr/>
        </p:nvPicPr>
        <p:blipFill>
          <a:blip r:embed="rId3">
            <a:alphaModFix/>
          </a:blip>
          <a:stretch>
            <a:fillRect/>
          </a:stretch>
        </p:blipFill>
        <p:spPr>
          <a:xfrm>
            <a:off x="152400" y="1655450"/>
            <a:ext cx="8839199" cy="14602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Data preprocessing &amp; Handling missing value</a:t>
            </a:r>
            <a:endParaRPr sz="2000"/>
          </a:p>
        </p:txBody>
      </p:sp>
      <p:pic>
        <p:nvPicPr>
          <p:cNvPr id="331" name="Google Shape;331;p43"/>
          <p:cNvPicPr preferRelativeResize="0"/>
          <p:nvPr/>
        </p:nvPicPr>
        <p:blipFill>
          <a:blip r:embed="rId3">
            <a:alphaModFix/>
          </a:blip>
          <a:stretch>
            <a:fillRect/>
          </a:stretch>
        </p:blipFill>
        <p:spPr>
          <a:xfrm>
            <a:off x="678300" y="907150"/>
            <a:ext cx="7658100" cy="1790700"/>
          </a:xfrm>
          <a:prstGeom prst="rect">
            <a:avLst/>
          </a:prstGeom>
          <a:noFill/>
          <a:ln>
            <a:noFill/>
          </a:ln>
        </p:spPr>
      </p:pic>
      <p:pic>
        <p:nvPicPr>
          <p:cNvPr id="332" name="Google Shape;332;p43"/>
          <p:cNvPicPr preferRelativeResize="0"/>
          <p:nvPr/>
        </p:nvPicPr>
        <p:blipFill>
          <a:blip r:embed="rId4">
            <a:alphaModFix/>
          </a:blip>
          <a:stretch>
            <a:fillRect/>
          </a:stretch>
        </p:blipFill>
        <p:spPr>
          <a:xfrm>
            <a:off x="268832" y="2898725"/>
            <a:ext cx="8606343" cy="1790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Data preprocessing</a:t>
            </a:r>
            <a:endParaRPr sz="2000"/>
          </a:p>
          <a:p>
            <a:pPr marL="0" lvl="0" indent="0" algn="l" rtl="0">
              <a:spcBef>
                <a:spcPts val="0"/>
              </a:spcBef>
              <a:spcAft>
                <a:spcPts val="0"/>
              </a:spcAft>
              <a:buNone/>
            </a:pPr>
            <a:endParaRPr/>
          </a:p>
        </p:txBody>
      </p:sp>
      <p:pic>
        <p:nvPicPr>
          <p:cNvPr id="338" name="Google Shape;338;p44"/>
          <p:cNvPicPr preferRelativeResize="0"/>
          <p:nvPr/>
        </p:nvPicPr>
        <p:blipFill>
          <a:blip r:embed="rId3">
            <a:alphaModFix/>
          </a:blip>
          <a:stretch>
            <a:fillRect/>
          </a:stretch>
        </p:blipFill>
        <p:spPr>
          <a:xfrm>
            <a:off x="1297500" y="1529175"/>
            <a:ext cx="7380925" cy="1482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000">
                <a:latin typeface="Arial"/>
                <a:ea typeface="Arial"/>
                <a:cs typeface="Arial"/>
                <a:sym typeface="Arial"/>
              </a:rPr>
              <a:t>Separate target from predictors</a:t>
            </a:r>
            <a:endParaRPr/>
          </a:p>
        </p:txBody>
      </p:sp>
      <p:sp>
        <p:nvSpPr>
          <p:cNvPr id="344" name="Google Shape;344;p4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5" name="Google Shape;345;p45"/>
          <p:cNvPicPr preferRelativeResize="0"/>
          <p:nvPr/>
        </p:nvPicPr>
        <p:blipFill>
          <a:blip r:embed="rId3">
            <a:alphaModFix/>
          </a:blip>
          <a:stretch>
            <a:fillRect/>
          </a:stretch>
        </p:blipFill>
        <p:spPr>
          <a:xfrm>
            <a:off x="889825" y="1567538"/>
            <a:ext cx="7854250" cy="1487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150">
                <a:latin typeface="Arial"/>
                <a:ea typeface="Arial"/>
                <a:cs typeface="Arial"/>
                <a:sym typeface="Arial"/>
              </a:rPr>
              <a:t>Step 3: Planned Technical Approach</a:t>
            </a:r>
            <a:endParaRPr sz="2600">
              <a:latin typeface="Arial"/>
              <a:ea typeface="Arial"/>
              <a:cs typeface="Arial"/>
              <a:sym typeface="Arial"/>
            </a:endParaRPr>
          </a:p>
        </p:txBody>
      </p:sp>
      <p:sp>
        <p:nvSpPr>
          <p:cNvPr id="351" name="Google Shape;351;p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285750" lvl="0" indent="-238125" algn="l" rtl="0">
              <a:spcBef>
                <a:spcPts val="0"/>
              </a:spcBef>
              <a:spcAft>
                <a:spcPts val="0"/>
              </a:spcAft>
              <a:buSzPts val="1950"/>
              <a:buFont typeface="Arial"/>
              <a:buAutoNum type="arabicPeriod"/>
            </a:pPr>
            <a:r>
              <a:rPr lang="en" sz="1950">
                <a:latin typeface="Arial"/>
                <a:ea typeface="Arial"/>
                <a:cs typeface="Arial"/>
                <a:sym typeface="Arial"/>
              </a:rPr>
              <a:t>Logistic Regression</a:t>
            </a:r>
            <a:endParaRPr sz="1950">
              <a:highlight>
                <a:schemeClr val="dk1"/>
              </a:highlight>
              <a:latin typeface="Arial"/>
              <a:ea typeface="Arial"/>
              <a:cs typeface="Arial"/>
              <a:sym typeface="Arial"/>
            </a:endParaRPr>
          </a:p>
          <a:p>
            <a:pPr marL="0" lvl="0" indent="0" algn="l" rtl="0">
              <a:spcBef>
                <a:spcPts val="0"/>
              </a:spcBef>
              <a:spcAft>
                <a:spcPts val="0"/>
              </a:spcAft>
              <a:buNone/>
            </a:pPr>
            <a:endParaRPr sz="1950">
              <a:highlight>
                <a:schemeClr val="dk1"/>
              </a:highlight>
              <a:latin typeface="Arial"/>
              <a:ea typeface="Arial"/>
              <a:cs typeface="Arial"/>
              <a:sym typeface="Arial"/>
            </a:endParaRPr>
          </a:p>
          <a:p>
            <a:pPr marL="0" lvl="0" indent="0" algn="l" rtl="0">
              <a:spcBef>
                <a:spcPts val="0"/>
              </a:spcBef>
              <a:spcAft>
                <a:spcPts val="0"/>
              </a:spcAft>
              <a:buNone/>
            </a:pPr>
            <a:r>
              <a:rPr lang="en" sz="1950">
                <a:highlight>
                  <a:schemeClr val="dk1"/>
                </a:highlight>
                <a:latin typeface="Arial"/>
                <a:ea typeface="Arial"/>
                <a:cs typeface="Arial"/>
                <a:sym typeface="Arial"/>
              </a:rPr>
              <a:t>2. Simple Algorithm (Baseline): Naive Bayes </a:t>
            </a:r>
            <a:endParaRPr sz="1950">
              <a:highlight>
                <a:schemeClr val="dk1"/>
              </a:highlight>
              <a:latin typeface="Arial"/>
              <a:ea typeface="Arial"/>
              <a:cs typeface="Arial"/>
              <a:sym typeface="Arial"/>
            </a:endParaRPr>
          </a:p>
          <a:p>
            <a:pPr marL="0" lvl="0" indent="0" algn="l" rtl="0">
              <a:spcBef>
                <a:spcPts val="0"/>
              </a:spcBef>
              <a:spcAft>
                <a:spcPts val="0"/>
              </a:spcAft>
              <a:buNone/>
            </a:pPr>
            <a:endParaRPr sz="1950">
              <a:highlight>
                <a:schemeClr val="dk1"/>
              </a:highlight>
              <a:latin typeface="Arial"/>
              <a:ea typeface="Arial"/>
              <a:cs typeface="Arial"/>
              <a:sym typeface="Arial"/>
            </a:endParaRPr>
          </a:p>
          <a:p>
            <a:pPr marL="0" lvl="0" indent="0" algn="l" rtl="0">
              <a:spcBef>
                <a:spcPts val="0"/>
              </a:spcBef>
              <a:spcAft>
                <a:spcPts val="0"/>
              </a:spcAft>
              <a:buNone/>
            </a:pPr>
            <a:r>
              <a:rPr lang="en" sz="1950">
                <a:highlight>
                  <a:schemeClr val="dk1"/>
                </a:highlight>
                <a:latin typeface="Arial"/>
                <a:ea typeface="Arial"/>
                <a:cs typeface="Arial"/>
                <a:sym typeface="Arial"/>
              </a:rPr>
              <a:t>3. Sophisticated Algorithm: Random Forest </a:t>
            </a:r>
            <a:endParaRPr sz="1950">
              <a:highlight>
                <a:schemeClr val="dk1"/>
              </a:highlight>
              <a:latin typeface="Arial"/>
              <a:ea typeface="Arial"/>
              <a:cs typeface="Arial"/>
              <a:sym typeface="Arial"/>
            </a:endParaRPr>
          </a:p>
          <a:p>
            <a:pPr marL="0" lvl="0" indent="0" algn="l" rtl="0">
              <a:spcBef>
                <a:spcPts val="0"/>
              </a:spcBef>
              <a:spcAft>
                <a:spcPts val="0"/>
              </a:spcAft>
              <a:buNone/>
            </a:pPr>
            <a:endParaRPr sz="1950">
              <a:highlight>
                <a:schemeClr val="dk1"/>
              </a:highlight>
              <a:latin typeface="Arial"/>
              <a:ea typeface="Arial"/>
              <a:cs typeface="Arial"/>
              <a:sym typeface="Arial"/>
            </a:endParaRPr>
          </a:p>
          <a:p>
            <a:pPr marL="0" lvl="0" indent="0" algn="l" rtl="0">
              <a:spcBef>
                <a:spcPts val="0"/>
              </a:spcBef>
              <a:spcAft>
                <a:spcPts val="0"/>
              </a:spcAft>
              <a:buNone/>
            </a:pPr>
            <a:r>
              <a:rPr lang="en" sz="1950">
                <a:highlight>
                  <a:schemeClr val="dk1"/>
                </a:highlight>
                <a:latin typeface="Arial"/>
                <a:ea typeface="Arial"/>
                <a:cs typeface="Arial"/>
                <a:sym typeface="Arial"/>
              </a:rPr>
              <a:t>4. Gradient Boosting Machines (GBM)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870050" y="2068400"/>
            <a:ext cx="4587000" cy="1148700"/>
          </a:xfrm>
          <a:prstGeom prst="rect">
            <a:avLst/>
          </a:prstGeom>
        </p:spPr>
        <p:txBody>
          <a:bodyPr spcFirstLastPara="1" wrap="square" lIns="91425" tIns="91425" rIns="91425" bIns="91425" anchor="ctr" anchorCtr="0">
            <a:normAutofit/>
          </a:bodyPr>
          <a:lstStyle/>
          <a:p>
            <a:pPr marL="457200" lvl="0" indent="-406400" algn="l" rtl="0">
              <a:lnSpc>
                <a:spcPct val="115000"/>
              </a:lnSpc>
              <a:spcBef>
                <a:spcPts val="0"/>
              </a:spcBef>
              <a:spcAft>
                <a:spcPts val="0"/>
              </a:spcAft>
              <a:buSzPts val="2800"/>
              <a:buFont typeface="Arial"/>
              <a:buAutoNum type="arabicPeriod"/>
            </a:pPr>
            <a:r>
              <a:rPr lang="en" sz="1950">
                <a:latin typeface="Arial"/>
                <a:ea typeface="Arial"/>
                <a:cs typeface="Arial"/>
                <a:sym typeface="Arial"/>
              </a:rPr>
              <a:t>Logistic Regression</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latin typeface="Arial"/>
                <a:ea typeface="Arial"/>
                <a:cs typeface="Arial"/>
                <a:sym typeface="Arial"/>
              </a:rPr>
              <a:t>Define The Model</a:t>
            </a:r>
            <a:endParaRPr sz="2000">
              <a:latin typeface="Arial"/>
              <a:ea typeface="Arial"/>
              <a:cs typeface="Arial"/>
              <a:sym typeface="Arial"/>
            </a:endParaRPr>
          </a:p>
        </p:txBody>
      </p:sp>
      <p:pic>
        <p:nvPicPr>
          <p:cNvPr id="362" name="Google Shape;362;p48"/>
          <p:cNvPicPr preferRelativeResize="0"/>
          <p:nvPr/>
        </p:nvPicPr>
        <p:blipFill>
          <a:blip r:embed="rId3">
            <a:alphaModFix/>
          </a:blip>
          <a:stretch>
            <a:fillRect/>
          </a:stretch>
        </p:blipFill>
        <p:spPr>
          <a:xfrm>
            <a:off x="152400" y="1678375"/>
            <a:ext cx="8839199" cy="12420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49"/>
          <p:cNvPicPr preferRelativeResize="0"/>
          <p:nvPr/>
        </p:nvPicPr>
        <p:blipFill>
          <a:blip r:embed="rId3">
            <a:alphaModFix/>
          </a:blip>
          <a:stretch>
            <a:fillRect/>
          </a:stretch>
        </p:blipFill>
        <p:spPr>
          <a:xfrm>
            <a:off x="1376263" y="700900"/>
            <a:ext cx="6391476" cy="3741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000">
                <a:latin typeface="Arial"/>
                <a:ea typeface="Arial"/>
                <a:cs typeface="Arial"/>
                <a:sym typeface="Arial"/>
              </a:rPr>
              <a:t>Predicting default probabilities for a subset of the test set</a:t>
            </a:r>
            <a:endParaRPr sz="2000">
              <a:latin typeface="Arial"/>
              <a:ea typeface="Arial"/>
              <a:cs typeface="Arial"/>
              <a:sym typeface="Arial"/>
            </a:endParaRPr>
          </a:p>
          <a:p>
            <a:pPr marL="0" lvl="0" indent="0" algn="l" rtl="0">
              <a:spcBef>
                <a:spcPts val="0"/>
              </a:spcBef>
              <a:spcAft>
                <a:spcPts val="0"/>
              </a:spcAft>
              <a:buNone/>
            </a:pPr>
            <a:endParaRPr/>
          </a:p>
        </p:txBody>
      </p:sp>
      <p:pic>
        <p:nvPicPr>
          <p:cNvPr id="373" name="Google Shape;373;p50"/>
          <p:cNvPicPr preferRelativeResize="0"/>
          <p:nvPr/>
        </p:nvPicPr>
        <p:blipFill>
          <a:blip r:embed="rId3">
            <a:alphaModFix/>
          </a:blip>
          <a:stretch>
            <a:fillRect/>
          </a:stretch>
        </p:blipFill>
        <p:spPr>
          <a:xfrm>
            <a:off x="1624788" y="1115800"/>
            <a:ext cx="5894417" cy="3530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latin typeface="Arial"/>
                <a:ea typeface="Arial"/>
                <a:cs typeface="Arial"/>
                <a:sym typeface="Arial"/>
              </a:rPr>
              <a:t>Predict Probability</a:t>
            </a:r>
            <a:endParaRPr sz="2000">
              <a:latin typeface="Arial"/>
              <a:ea typeface="Arial"/>
              <a:cs typeface="Arial"/>
              <a:sym typeface="Arial"/>
            </a:endParaRPr>
          </a:p>
        </p:txBody>
      </p:sp>
      <p:pic>
        <p:nvPicPr>
          <p:cNvPr id="379" name="Google Shape;379;p51"/>
          <p:cNvPicPr preferRelativeResize="0"/>
          <p:nvPr/>
        </p:nvPicPr>
        <p:blipFill>
          <a:blip r:embed="rId3">
            <a:alphaModFix/>
          </a:blip>
          <a:stretch>
            <a:fillRect/>
          </a:stretch>
        </p:blipFill>
        <p:spPr>
          <a:xfrm>
            <a:off x="1297500" y="1791800"/>
            <a:ext cx="5375975" cy="249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 1: Understanding the data</a:t>
            </a:r>
            <a:endParaRPr/>
          </a:p>
        </p:txBody>
      </p:sp>
      <p:pic>
        <p:nvPicPr>
          <p:cNvPr id="155" name="Google Shape;155;p16"/>
          <p:cNvPicPr preferRelativeResize="0"/>
          <p:nvPr/>
        </p:nvPicPr>
        <p:blipFill>
          <a:blip r:embed="rId3">
            <a:alphaModFix/>
          </a:blip>
          <a:stretch>
            <a:fillRect/>
          </a:stretch>
        </p:blipFill>
        <p:spPr>
          <a:xfrm>
            <a:off x="1559937" y="1040665"/>
            <a:ext cx="6024125" cy="376508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latin typeface="Arial"/>
                <a:ea typeface="Arial"/>
                <a:cs typeface="Arial"/>
                <a:sym typeface="Arial"/>
              </a:rPr>
              <a:t>Predicting default probabilities vs actual outcomes</a:t>
            </a:r>
            <a:endParaRPr sz="2000">
              <a:latin typeface="Arial"/>
              <a:ea typeface="Arial"/>
              <a:cs typeface="Arial"/>
              <a:sym typeface="Arial"/>
            </a:endParaRPr>
          </a:p>
        </p:txBody>
      </p:sp>
      <p:pic>
        <p:nvPicPr>
          <p:cNvPr id="385" name="Google Shape;385;p52"/>
          <p:cNvPicPr preferRelativeResize="0"/>
          <p:nvPr/>
        </p:nvPicPr>
        <p:blipFill>
          <a:blip r:embed="rId3">
            <a:alphaModFix/>
          </a:blip>
          <a:stretch>
            <a:fillRect/>
          </a:stretch>
        </p:blipFill>
        <p:spPr>
          <a:xfrm>
            <a:off x="1781175" y="4022150"/>
            <a:ext cx="5581650" cy="895350"/>
          </a:xfrm>
          <a:prstGeom prst="rect">
            <a:avLst/>
          </a:prstGeom>
          <a:noFill/>
          <a:ln>
            <a:noFill/>
          </a:ln>
        </p:spPr>
      </p:pic>
      <p:pic>
        <p:nvPicPr>
          <p:cNvPr id="386" name="Google Shape;386;p52"/>
          <p:cNvPicPr preferRelativeResize="0"/>
          <p:nvPr/>
        </p:nvPicPr>
        <p:blipFill>
          <a:blip r:embed="rId4">
            <a:alphaModFix/>
          </a:blip>
          <a:stretch>
            <a:fillRect/>
          </a:stretch>
        </p:blipFill>
        <p:spPr>
          <a:xfrm>
            <a:off x="1561175" y="1307850"/>
            <a:ext cx="6021638" cy="2455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1205125" y="21147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2. </a:t>
            </a:r>
            <a:r>
              <a:rPr lang="en" sz="2650">
                <a:highlight>
                  <a:schemeClr val="dk1"/>
                </a:highlight>
                <a:latin typeface="Arial"/>
                <a:ea typeface="Arial"/>
                <a:cs typeface="Arial"/>
                <a:sym typeface="Arial"/>
              </a:rPr>
              <a:t>Simple Algorithm (Baseline): Naive Bayes</a:t>
            </a:r>
            <a:endParaRPr sz="31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Define the model/ predicting the model</a:t>
            </a:r>
            <a:endParaRPr/>
          </a:p>
        </p:txBody>
      </p:sp>
      <p:sp>
        <p:nvSpPr>
          <p:cNvPr id="397" name="Google Shape;397;p5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8" name="Google Shape;398;p54"/>
          <p:cNvPicPr preferRelativeResize="0"/>
          <p:nvPr/>
        </p:nvPicPr>
        <p:blipFill>
          <a:blip r:embed="rId3">
            <a:alphaModFix/>
          </a:blip>
          <a:stretch>
            <a:fillRect/>
          </a:stretch>
        </p:blipFill>
        <p:spPr>
          <a:xfrm>
            <a:off x="561975" y="1691425"/>
            <a:ext cx="8020050" cy="2286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Predicting the test set result</a:t>
            </a:r>
            <a:endParaRPr/>
          </a:p>
        </p:txBody>
      </p:sp>
      <p:sp>
        <p:nvSpPr>
          <p:cNvPr id="404" name="Google Shape;404;p5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05" name="Google Shape;405;p55"/>
          <p:cNvPicPr preferRelativeResize="0"/>
          <p:nvPr/>
        </p:nvPicPr>
        <p:blipFill>
          <a:blip r:embed="rId3">
            <a:alphaModFix/>
          </a:blip>
          <a:stretch>
            <a:fillRect/>
          </a:stretch>
        </p:blipFill>
        <p:spPr>
          <a:xfrm>
            <a:off x="1297500" y="1643600"/>
            <a:ext cx="6828750" cy="758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Calculating the accuracy</a:t>
            </a:r>
            <a:endParaRPr/>
          </a:p>
        </p:txBody>
      </p:sp>
      <p:sp>
        <p:nvSpPr>
          <p:cNvPr id="411" name="Google Shape;411;p5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2" name="Google Shape;412;p56"/>
          <p:cNvPicPr preferRelativeResize="0"/>
          <p:nvPr/>
        </p:nvPicPr>
        <p:blipFill>
          <a:blip r:embed="rId3">
            <a:alphaModFix/>
          </a:blip>
          <a:stretch>
            <a:fillRect/>
          </a:stretch>
        </p:blipFill>
        <p:spPr>
          <a:xfrm>
            <a:off x="915338" y="1683350"/>
            <a:ext cx="7649226" cy="1119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Random select 5 users from test dataset </a:t>
            </a:r>
            <a:endParaRPr/>
          </a:p>
        </p:txBody>
      </p:sp>
      <p:sp>
        <p:nvSpPr>
          <p:cNvPr id="418" name="Google Shape;418;p5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9" name="Google Shape;419;p57"/>
          <p:cNvPicPr preferRelativeResize="0"/>
          <p:nvPr/>
        </p:nvPicPr>
        <p:blipFill>
          <a:blip r:embed="rId3">
            <a:alphaModFix/>
          </a:blip>
          <a:stretch>
            <a:fillRect/>
          </a:stretch>
        </p:blipFill>
        <p:spPr>
          <a:xfrm>
            <a:off x="0" y="1567559"/>
            <a:ext cx="9144000" cy="14666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Predicting these 5 user’s loan default probability</a:t>
            </a:r>
            <a:endParaRPr/>
          </a:p>
        </p:txBody>
      </p:sp>
      <p:sp>
        <p:nvSpPr>
          <p:cNvPr id="425" name="Google Shape;425;p5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6" name="Google Shape;426;p58"/>
          <p:cNvPicPr preferRelativeResize="0"/>
          <p:nvPr/>
        </p:nvPicPr>
        <p:blipFill>
          <a:blip r:embed="rId3">
            <a:alphaModFix/>
          </a:blip>
          <a:stretch>
            <a:fillRect/>
          </a:stretch>
        </p:blipFill>
        <p:spPr>
          <a:xfrm>
            <a:off x="1472637" y="1178811"/>
            <a:ext cx="6688626" cy="36886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Result</a:t>
            </a:r>
            <a:endParaRPr/>
          </a:p>
        </p:txBody>
      </p:sp>
      <p:sp>
        <p:nvSpPr>
          <p:cNvPr id="432" name="Google Shape;432;p5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3" name="Google Shape;433;p59"/>
          <p:cNvPicPr preferRelativeResize="0"/>
          <p:nvPr/>
        </p:nvPicPr>
        <p:blipFill>
          <a:blip r:embed="rId3">
            <a:alphaModFix/>
          </a:blip>
          <a:stretch>
            <a:fillRect/>
          </a:stretch>
        </p:blipFill>
        <p:spPr>
          <a:xfrm>
            <a:off x="1811350" y="1118150"/>
            <a:ext cx="5829300" cy="3810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3. Random Forest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Training the model</a:t>
            </a:r>
            <a:endParaRPr/>
          </a:p>
        </p:txBody>
      </p:sp>
      <p:sp>
        <p:nvSpPr>
          <p:cNvPr id="444" name="Google Shape;444;p6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5" name="Google Shape;445;p61"/>
          <p:cNvPicPr preferRelativeResize="0"/>
          <p:nvPr/>
        </p:nvPicPr>
        <p:blipFill>
          <a:blip r:embed="rId3">
            <a:alphaModFix/>
          </a:blip>
          <a:stretch>
            <a:fillRect/>
          </a:stretch>
        </p:blipFill>
        <p:spPr>
          <a:xfrm>
            <a:off x="238125" y="1912775"/>
            <a:ext cx="8667750" cy="1543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Loan Information</a:t>
            </a:r>
            <a:endParaRPr/>
          </a:p>
        </p:txBody>
      </p:sp>
      <p:sp>
        <p:nvSpPr>
          <p:cNvPr id="161" name="Google Shape;161;p17"/>
          <p:cNvSpPr txBox="1">
            <a:spLocks noGrp="1"/>
          </p:cNvSpPr>
          <p:nvPr>
            <p:ph type="body" idx="1"/>
          </p:nvPr>
        </p:nvSpPr>
        <p:spPr>
          <a:xfrm>
            <a:off x="963825" y="1567550"/>
            <a:ext cx="73725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dirty="0"/>
              <a:t>- </a:t>
            </a:r>
            <a:r>
              <a:rPr lang="en" sz="1200" dirty="0" err="1"/>
              <a:t>loan_limit</a:t>
            </a:r>
            <a:r>
              <a:rPr lang="en" sz="1200" dirty="0"/>
              <a:t>: Loan Limit  			- </a:t>
            </a:r>
            <a:r>
              <a:rPr lang="en" sz="1200" dirty="0" err="1"/>
              <a:t>loan_type</a:t>
            </a:r>
            <a:r>
              <a:rPr lang="en" sz="1200" dirty="0"/>
              <a:t>: Loan Type</a:t>
            </a:r>
            <a:endParaRPr sz="1200" dirty="0"/>
          </a:p>
          <a:p>
            <a:pPr marL="0" lvl="0" indent="0" algn="l" rtl="0">
              <a:spcBef>
                <a:spcPts val="1200"/>
              </a:spcBef>
              <a:spcAft>
                <a:spcPts val="0"/>
              </a:spcAft>
              <a:buNone/>
            </a:pPr>
            <a:r>
              <a:rPr lang="en" sz="1200" dirty="0"/>
              <a:t>- </a:t>
            </a:r>
            <a:r>
              <a:rPr lang="en" sz="1200" dirty="0" err="1"/>
              <a:t>loan_purpose</a:t>
            </a:r>
            <a:r>
              <a:rPr lang="en" sz="1200" dirty="0"/>
              <a:t>: Loan Purpose   		- </a:t>
            </a:r>
            <a:r>
              <a:rPr lang="en" sz="1200" dirty="0" err="1"/>
              <a:t>loan_amount</a:t>
            </a:r>
            <a:r>
              <a:rPr lang="en" sz="1200" dirty="0"/>
              <a:t>: Loan Amount</a:t>
            </a:r>
            <a:endParaRPr sz="1200" dirty="0"/>
          </a:p>
          <a:p>
            <a:pPr marL="0" lvl="0" indent="0" algn="l" rtl="0">
              <a:spcBef>
                <a:spcPts val="1200"/>
              </a:spcBef>
              <a:spcAft>
                <a:spcPts val="0"/>
              </a:spcAft>
              <a:buNone/>
            </a:pPr>
            <a:r>
              <a:rPr lang="en" sz="1200" dirty="0"/>
              <a:t>- </a:t>
            </a:r>
            <a:r>
              <a:rPr lang="en" sz="1200" dirty="0" err="1"/>
              <a:t>rate_of_interest</a:t>
            </a:r>
            <a:r>
              <a:rPr lang="en" sz="1200" dirty="0"/>
              <a:t>: Interest Rate  		- </a:t>
            </a:r>
            <a:r>
              <a:rPr lang="en" sz="1200" dirty="0" err="1"/>
              <a:t>Interest_rate_spread</a:t>
            </a:r>
            <a:r>
              <a:rPr lang="en" sz="1200" dirty="0"/>
              <a:t>: Interest Rate </a:t>
            </a:r>
            <a:r>
              <a:rPr lang="en" sz="1200" dirty="0" err="1"/>
              <a:t>Sprea</a:t>
            </a:r>
            <a:endParaRPr sz="1200" dirty="0"/>
          </a:p>
          <a:p>
            <a:pPr marL="0" lvl="0" indent="0" algn="l" rtl="0">
              <a:spcBef>
                <a:spcPts val="1200"/>
              </a:spcBef>
              <a:spcAft>
                <a:spcPts val="0"/>
              </a:spcAft>
              <a:buNone/>
            </a:pPr>
            <a:r>
              <a:rPr lang="en" sz="1200" dirty="0"/>
              <a:t>- </a:t>
            </a:r>
            <a:r>
              <a:rPr lang="en" sz="1200" dirty="0" err="1"/>
              <a:t>Upfront_charges</a:t>
            </a:r>
            <a:r>
              <a:rPr lang="en" sz="1200" dirty="0"/>
              <a:t>: Upfront Charges  		- term: Loan Term</a:t>
            </a:r>
            <a:endParaRPr sz="1200" dirty="0"/>
          </a:p>
          <a:p>
            <a:pPr marL="0" lvl="0" indent="0" algn="l" rtl="0">
              <a:spcBef>
                <a:spcPts val="1200"/>
              </a:spcBef>
              <a:spcAft>
                <a:spcPts val="0"/>
              </a:spcAft>
              <a:buNone/>
            </a:pPr>
            <a:r>
              <a:rPr lang="en" sz="1200" dirty="0"/>
              <a:t>- </a:t>
            </a:r>
            <a:r>
              <a:rPr lang="en" sz="1200" dirty="0" err="1"/>
              <a:t>interest_only</a:t>
            </a:r>
            <a:r>
              <a:rPr lang="en" sz="1200" dirty="0"/>
              <a:t>: Interest Only  		- </a:t>
            </a:r>
            <a:r>
              <a:rPr lang="en" sz="1200" dirty="0" err="1"/>
              <a:t>lump_sum_payment</a:t>
            </a:r>
            <a:r>
              <a:rPr lang="en" sz="1200" dirty="0"/>
              <a:t>: Lump Sum Payment</a:t>
            </a:r>
            <a:endParaRPr sz="1200" dirty="0"/>
          </a:p>
          <a:p>
            <a:pPr marL="0" lvl="0" indent="0" algn="l" rtl="0">
              <a:spcBef>
                <a:spcPts val="1200"/>
              </a:spcBef>
              <a:spcAft>
                <a:spcPts val="0"/>
              </a:spcAft>
              <a:buNone/>
            </a:pPr>
            <a:r>
              <a:rPr lang="en" sz="1200" dirty="0"/>
              <a:t>- </a:t>
            </a:r>
            <a:r>
              <a:rPr lang="en" sz="1200" dirty="0" err="1"/>
              <a:t>Neg_ammortization</a:t>
            </a:r>
            <a:r>
              <a:rPr lang="en" sz="1200" dirty="0"/>
              <a:t>: Negative Amortization</a:t>
            </a:r>
            <a:endParaRPr sz="1200" dirty="0"/>
          </a:p>
          <a:p>
            <a:pPr marL="0" lvl="0" indent="0" algn="l" rtl="0">
              <a:spcBef>
                <a:spcPts val="1200"/>
              </a:spcBef>
              <a:spcAft>
                <a:spcPts val="1200"/>
              </a:spcAft>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Predicting the result</a:t>
            </a:r>
            <a:endParaRPr/>
          </a:p>
        </p:txBody>
      </p:sp>
      <p:sp>
        <p:nvSpPr>
          <p:cNvPr id="451" name="Google Shape;451;p6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2" name="Google Shape;452;p62"/>
          <p:cNvPicPr preferRelativeResize="0"/>
          <p:nvPr/>
        </p:nvPicPr>
        <p:blipFill>
          <a:blip r:embed="rId3">
            <a:alphaModFix/>
          </a:blip>
          <a:stretch>
            <a:fillRect/>
          </a:stretch>
        </p:blipFill>
        <p:spPr>
          <a:xfrm>
            <a:off x="0" y="1886419"/>
            <a:ext cx="9144000" cy="137066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Select 5 random users</a:t>
            </a:r>
            <a:endParaRPr/>
          </a:p>
        </p:txBody>
      </p:sp>
      <p:sp>
        <p:nvSpPr>
          <p:cNvPr id="458" name="Google Shape;458;p6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9" name="Google Shape;459;p63"/>
          <p:cNvPicPr preferRelativeResize="0"/>
          <p:nvPr/>
        </p:nvPicPr>
        <p:blipFill>
          <a:blip r:embed="rId3">
            <a:alphaModFix/>
          </a:blip>
          <a:stretch>
            <a:fillRect/>
          </a:stretch>
        </p:blipFill>
        <p:spPr>
          <a:xfrm>
            <a:off x="0" y="1841577"/>
            <a:ext cx="9143999" cy="81839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Predicting and generate the result</a:t>
            </a:r>
            <a:endParaRPr/>
          </a:p>
        </p:txBody>
      </p:sp>
      <p:sp>
        <p:nvSpPr>
          <p:cNvPr id="465" name="Google Shape;465;p6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66" name="Google Shape;466;p64"/>
          <p:cNvPicPr preferRelativeResize="0"/>
          <p:nvPr/>
        </p:nvPicPr>
        <p:blipFill>
          <a:blip r:embed="rId3">
            <a:alphaModFix/>
          </a:blip>
          <a:stretch>
            <a:fillRect/>
          </a:stretch>
        </p:blipFill>
        <p:spPr>
          <a:xfrm>
            <a:off x="0" y="1237121"/>
            <a:ext cx="9144000" cy="394470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5"/>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4 Gradient Boosting Machines (GBM)</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Prediction and performance evaluation</a:t>
            </a:r>
            <a:endParaRPr/>
          </a:p>
        </p:txBody>
      </p:sp>
      <p:pic>
        <p:nvPicPr>
          <p:cNvPr id="477" name="Google Shape;477;p66"/>
          <p:cNvPicPr preferRelativeResize="0"/>
          <p:nvPr/>
        </p:nvPicPr>
        <p:blipFill>
          <a:blip r:embed="rId3">
            <a:alphaModFix/>
          </a:blip>
          <a:stretch>
            <a:fillRect/>
          </a:stretch>
        </p:blipFill>
        <p:spPr>
          <a:xfrm>
            <a:off x="1811778" y="1567553"/>
            <a:ext cx="5809276" cy="33109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83" name="Google Shape;483;p67"/>
          <p:cNvPicPr preferRelativeResize="0"/>
          <p:nvPr/>
        </p:nvPicPr>
        <p:blipFill>
          <a:blip r:embed="rId3">
            <a:alphaModFix/>
          </a:blip>
          <a:stretch>
            <a:fillRect/>
          </a:stretch>
        </p:blipFill>
        <p:spPr>
          <a:xfrm>
            <a:off x="1519838" y="1496613"/>
            <a:ext cx="6594224" cy="3053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Test</a:t>
            </a:r>
            <a:endParaRPr/>
          </a:p>
        </p:txBody>
      </p:sp>
      <p:sp>
        <p:nvSpPr>
          <p:cNvPr id="489" name="Google Shape;489;p6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0" name="Google Shape;490;p68"/>
          <p:cNvPicPr preferRelativeResize="0"/>
          <p:nvPr/>
        </p:nvPicPr>
        <p:blipFill>
          <a:blip r:embed="rId3">
            <a:alphaModFix/>
          </a:blip>
          <a:stretch>
            <a:fillRect/>
          </a:stretch>
        </p:blipFill>
        <p:spPr>
          <a:xfrm>
            <a:off x="1952425" y="973787"/>
            <a:ext cx="6161725" cy="40987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96" name="Google Shape;496;p6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7" name="Google Shape;497;p69"/>
          <p:cNvPicPr preferRelativeResize="0"/>
          <p:nvPr/>
        </p:nvPicPr>
        <p:blipFill>
          <a:blip r:embed="rId3">
            <a:alphaModFix/>
          </a:blip>
          <a:stretch>
            <a:fillRect/>
          </a:stretch>
        </p:blipFill>
        <p:spPr>
          <a:xfrm>
            <a:off x="1653700" y="1215100"/>
            <a:ext cx="6183750" cy="3413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0"/>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a:t>
            </a:r>
            <a:endParaRPr/>
          </a:p>
        </p:txBody>
      </p:sp>
      <p:sp>
        <p:nvSpPr>
          <p:cNvPr id="503" name="Google Shape;503;p70"/>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509" name="Google Shape;509;p7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10" name="Google Shape;510;p71"/>
          <p:cNvPicPr preferRelativeResize="0"/>
          <p:nvPr/>
        </p:nvPicPr>
        <p:blipFill>
          <a:blip r:embed="rId3">
            <a:alphaModFix/>
          </a:blip>
          <a:stretch>
            <a:fillRect/>
          </a:stretch>
        </p:blipFill>
        <p:spPr>
          <a:xfrm>
            <a:off x="0" y="528962"/>
            <a:ext cx="9144001" cy="3949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Housing</a:t>
            </a:r>
            <a:endParaRPr/>
          </a:p>
        </p:txBody>
      </p:sp>
      <p:sp>
        <p:nvSpPr>
          <p:cNvPr id="167" name="Google Shape;167;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 property_value: Property Value</a:t>
            </a:r>
            <a:endParaRPr sz="1200"/>
          </a:p>
          <a:p>
            <a:pPr marL="0" lvl="0" indent="0" algn="l" rtl="0">
              <a:spcBef>
                <a:spcPts val="1200"/>
              </a:spcBef>
              <a:spcAft>
                <a:spcPts val="0"/>
              </a:spcAft>
              <a:buNone/>
            </a:pPr>
            <a:r>
              <a:rPr lang="en" sz="1200"/>
              <a:t>- construction_type: Construction Type</a:t>
            </a:r>
            <a:endParaRPr sz="1200"/>
          </a:p>
          <a:p>
            <a:pPr marL="0" lvl="0" indent="0" algn="l" rtl="0">
              <a:spcBef>
                <a:spcPts val="1200"/>
              </a:spcBef>
              <a:spcAft>
                <a:spcPts val="0"/>
              </a:spcAft>
              <a:buNone/>
            </a:pPr>
            <a:r>
              <a:rPr lang="en" sz="1200"/>
              <a:t>- occupancy_type: Occupancy Type</a:t>
            </a:r>
            <a:endParaRPr sz="1200"/>
          </a:p>
          <a:p>
            <a:pPr marL="0" lvl="0" indent="0" algn="l" rtl="0">
              <a:spcBef>
                <a:spcPts val="1200"/>
              </a:spcBef>
              <a:spcAft>
                <a:spcPts val="0"/>
              </a:spcAft>
              <a:buNone/>
            </a:pPr>
            <a:r>
              <a:rPr lang="en" sz="1200"/>
              <a:t>- Secured_by: Secured By</a:t>
            </a:r>
            <a:endParaRPr sz="1200"/>
          </a:p>
          <a:p>
            <a:pPr marL="0" lvl="0" indent="0" algn="l" rtl="0">
              <a:spcBef>
                <a:spcPts val="1200"/>
              </a:spcBef>
              <a:spcAft>
                <a:spcPts val="0"/>
              </a:spcAft>
              <a:buNone/>
            </a:pPr>
            <a:r>
              <a:rPr lang="en" sz="1200"/>
              <a:t>- total_units: Total Units</a:t>
            </a:r>
            <a:endParaRPr sz="1200"/>
          </a:p>
          <a:p>
            <a:pPr marL="0" lvl="0" indent="0" algn="l" rtl="0">
              <a:spcBef>
                <a:spcPts val="1200"/>
              </a:spcBef>
              <a:spcAft>
                <a:spcPts val="120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 GBM</a:t>
            </a:r>
            <a:endParaRPr/>
          </a:p>
        </p:txBody>
      </p:sp>
      <p:sp>
        <p:nvSpPr>
          <p:cNvPr id="516" name="Google Shape;516;p72"/>
          <p:cNvSpPr txBox="1">
            <a:spLocks noGrp="1"/>
          </p:cNvSpPr>
          <p:nvPr>
            <p:ph type="body" idx="1"/>
          </p:nvPr>
        </p:nvSpPr>
        <p:spPr>
          <a:xfrm>
            <a:off x="1297500" y="1251425"/>
            <a:ext cx="7038900" cy="322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The GBM algorithm starts with high accuracy and maintains this level as the amount of data increases, indicating stable performance and possibly a good fit from the start.</a:t>
            </a:r>
            <a:endParaRPr sz="1200"/>
          </a:p>
          <a:p>
            <a:pPr marL="0" lvl="0" indent="0" algn="l" rtl="0">
              <a:spcBef>
                <a:spcPts val="1200"/>
              </a:spcBef>
              <a:spcAft>
                <a:spcPts val="0"/>
              </a:spcAft>
              <a:buNone/>
            </a:pPr>
            <a:endParaRPr sz="1200"/>
          </a:p>
          <a:p>
            <a:pPr marL="0" lvl="0" indent="0" algn="l" rtl="0">
              <a:spcBef>
                <a:spcPts val="1200"/>
              </a:spcBef>
              <a:spcAft>
                <a:spcPts val="0"/>
              </a:spcAft>
              <a:buNone/>
            </a:pPr>
            <a:endParaRPr sz="1200"/>
          </a:p>
          <a:p>
            <a:pPr marL="0" lvl="0" indent="0" algn="l" rtl="0">
              <a:spcBef>
                <a:spcPts val="1200"/>
              </a:spcBef>
              <a:spcAft>
                <a:spcPts val="1200"/>
              </a:spcAft>
              <a:buNone/>
            </a:pPr>
            <a:endParaRPr sz="1200"/>
          </a:p>
        </p:txBody>
      </p:sp>
      <p:pic>
        <p:nvPicPr>
          <p:cNvPr id="517" name="Google Shape;517;p72"/>
          <p:cNvPicPr preferRelativeResize="0"/>
          <p:nvPr/>
        </p:nvPicPr>
        <p:blipFill>
          <a:blip r:embed="rId3">
            <a:alphaModFix/>
          </a:blip>
          <a:stretch>
            <a:fillRect/>
          </a:stretch>
        </p:blipFill>
        <p:spPr>
          <a:xfrm>
            <a:off x="1081145" y="1813923"/>
            <a:ext cx="7471606" cy="3227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 Random Forest</a:t>
            </a:r>
            <a:endParaRPr/>
          </a:p>
        </p:txBody>
      </p:sp>
      <p:sp>
        <p:nvSpPr>
          <p:cNvPr id="523" name="Google Shape;523;p73"/>
          <p:cNvSpPr txBox="1">
            <a:spLocks noGrp="1"/>
          </p:cNvSpPr>
          <p:nvPr>
            <p:ph type="body" idx="1"/>
          </p:nvPr>
        </p:nvSpPr>
        <p:spPr>
          <a:xfrm>
            <a:off x="1297500" y="1307850"/>
            <a:ext cx="7038900" cy="317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The Random Forest algorithm also starts with high accuracy and remains consistent throughout, which suggests it is also quite robust to the amount of training data.</a:t>
            </a:r>
            <a:endParaRPr sz="1200"/>
          </a:p>
          <a:p>
            <a:pPr marL="0" lvl="0" indent="0" algn="l" rtl="0">
              <a:spcBef>
                <a:spcPts val="1200"/>
              </a:spcBef>
              <a:spcAft>
                <a:spcPts val="1200"/>
              </a:spcAft>
              <a:buNone/>
            </a:pPr>
            <a:endParaRPr sz="1200"/>
          </a:p>
        </p:txBody>
      </p:sp>
      <p:pic>
        <p:nvPicPr>
          <p:cNvPr id="524" name="Google Shape;524;p73"/>
          <p:cNvPicPr preferRelativeResize="0"/>
          <p:nvPr/>
        </p:nvPicPr>
        <p:blipFill>
          <a:blip r:embed="rId3">
            <a:alphaModFix/>
          </a:blip>
          <a:stretch>
            <a:fillRect/>
          </a:stretch>
        </p:blipFill>
        <p:spPr>
          <a:xfrm>
            <a:off x="1513600" y="2107147"/>
            <a:ext cx="6606699" cy="2853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 Naive Bayes</a:t>
            </a:r>
            <a:endParaRPr/>
          </a:p>
        </p:txBody>
      </p:sp>
      <p:sp>
        <p:nvSpPr>
          <p:cNvPr id="530" name="Google Shape;530;p74"/>
          <p:cNvSpPr txBox="1">
            <a:spLocks noGrp="1"/>
          </p:cNvSpPr>
          <p:nvPr>
            <p:ph type="body" idx="1"/>
          </p:nvPr>
        </p:nvSpPr>
        <p:spPr>
          <a:xfrm>
            <a:off x="1297500" y="1307850"/>
            <a:ext cx="7038900" cy="3171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The Naive Bayes algorithm has a lower accuracy compared to GBM and Random Forest and shows only a slight improvement as more data is provided.</a:t>
            </a:r>
            <a:endParaRPr sz="1200"/>
          </a:p>
        </p:txBody>
      </p:sp>
      <p:pic>
        <p:nvPicPr>
          <p:cNvPr id="531" name="Google Shape;531;p74"/>
          <p:cNvPicPr preferRelativeResize="0"/>
          <p:nvPr/>
        </p:nvPicPr>
        <p:blipFill>
          <a:blip r:embed="rId3">
            <a:alphaModFix/>
          </a:blip>
          <a:stretch>
            <a:fillRect/>
          </a:stretch>
        </p:blipFill>
        <p:spPr>
          <a:xfrm>
            <a:off x="1697300" y="1990296"/>
            <a:ext cx="6239299" cy="26951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 Logistic Regression</a:t>
            </a:r>
            <a:endParaRPr/>
          </a:p>
        </p:txBody>
      </p:sp>
      <p:sp>
        <p:nvSpPr>
          <p:cNvPr id="537" name="Google Shape;537;p75"/>
          <p:cNvSpPr txBox="1">
            <a:spLocks noGrp="1"/>
          </p:cNvSpPr>
          <p:nvPr>
            <p:ph type="body" idx="1"/>
          </p:nvPr>
        </p:nvSpPr>
        <p:spPr>
          <a:xfrm>
            <a:off x="1297500" y="1307850"/>
            <a:ext cx="7038900" cy="3171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Logistic Regression has the lowest accuracy of the four, with a slight upward trend as the data volume increases.</a:t>
            </a:r>
            <a:endParaRPr sz="1200"/>
          </a:p>
        </p:txBody>
      </p:sp>
      <p:pic>
        <p:nvPicPr>
          <p:cNvPr id="538" name="Google Shape;538;p75"/>
          <p:cNvPicPr preferRelativeResize="0"/>
          <p:nvPr/>
        </p:nvPicPr>
        <p:blipFill>
          <a:blip r:embed="rId3">
            <a:alphaModFix/>
          </a:blip>
          <a:stretch>
            <a:fillRect/>
          </a:stretch>
        </p:blipFill>
        <p:spPr>
          <a:xfrm>
            <a:off x="1410275" y="1903097"/>
            <a:ext cx="6813350" cy="2943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6"/>
          <p:cNvSpPr txBox="1">
            <a:spLocks noGrp="1"/>
          </p:cNvSpPr>
          <p:nvPr>
            <p:ph type="body" idx="1"/>
          </p:nvPr>
        </p:nvSpPr>
        <p:spPr>
          <a:xfrm>
            <a:off x="1251050" y="185750"/>
            <a:ext cx="7391400" cy="26919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1200"/>
              </a:spcAft>
              <a:buSzPts val="605"/>
              <a:buNone/>
            </a:pPr>
            <a:r>
              <a:rPr lang="en" sz="2086"/>
              <a:t>Overall, GBM and Random Forest demonstrate high and stable prediction accuracies across different volumes of data, indicating they may be more suitable for this particular prediction task, assuming the stability of accuracy is a desired characteristic. Naive Bayes and Logistic Regression may require more data or different feature engineering to improve their prediction accuracy.</a:t>
            </a:r>
            <a:endParaRPr sz="515"/>
          </a:p>
        </p:txBody>
      </p:sp>
      <p:pic>
        <p:nvPicPr>
          <p:cNvPr id="544" name="Google Shape;544;p76"/>
          <p:cNvPicPr preferRelativeResize="0"/>
          <p:nvPr/>
        </p:nvPicPr>
        <p:blipFill>
          <a:blip r:embed="rId3">
            <a:alphaModFix/>
          </a:blip>
          <a:stretch>
            <a:fillRect/>
          </a:stretch>
        </p:blipFill>
        <p:spPr>
          <a:xfrm>
            <a:off x="1847609" y="2525825"/>
            <a:ext cx="5448790" cy="2353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550" name="Google Shape;550;p77"/>
          <p:cNvSpPr txBox="1">
            <a:spLocks noGrp="1"/>
          </p:cNvSpPr>
          <p:nvPr>
            <p:ph type="body" idx="1"/>
          </p:nvPr>
        </p:nvSpPr>
        <p:spPr>
          <a:xfrm>
            <a:off x="1297500" y="152183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a:t>The loan default prediction model we developed has successfully enhanced the accuracy and efficiency of loan approval processes. By applying advanced data mining technologies, the model can effectively predict potential default risks.</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Potential limitations or areas for improvement</a:t>
            </a:r>
            <a:endParaRPr/>
          </a:p>
        </p:txBody>
      </p:sp>
      <p:sp>
        <p:nvSpPr>
          <p:cNvPr id="556" name="Google Shape;556;p7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36550" algn="l" rtl="0">
              <a:lnSpc>
                <a:spcPct val="200000"/>
              </a:lnSpc>
              <a:spcBef>
                <a:spcPts val="0"/>
              </a:spcBef>
              <a:spcAft>
                <a:spcPts val="0"/>
              </a:spcAft>
              <a:buSzPts val="1700"/>
              <a:buAutoNum type="arabicPeriod"/>
            </a:pPr>
            <a:r>
              <a:rPr lang="en" sz="1700"/>
              <a:t>Data quality and availability</a:t>
            </a:r>
            <a:endParaRPr sz="1700"/>
          </a:p>
          <a:p>
            <a:pPr marL="457200" lvl="0" indent="-336550" algn="l" rtl="0">
              <a:lnSpc>
                <a:spcPct val="200000"/>
              </a:lnSpc>
              <a:spcBef>
                <a:spcPts val="0"/>
              </a:spcBef>
              <a:spcAft>
                <a:spcPts val="0"/>
              </a:spcAft>
              <a:buSzPts val="1700"/>
              <a:buAutoNum type="arabicPeriod"/>
            </a:pPr>
            <a:r>
              <a:rPr lang="en" sz="1700"/>
              <a:t>Bias and fairness</a:t>
            </a:r>
            <a:endParaRPr sz="1700"/>
          </a:p>
          <a:p>
            <a:pPr marL="457200" lvl="0" indent="-336550" algn="l" rtl="0">
              <a:lnSpc>
                <a:spcPct val="200000"/>
              </a:lnSpc>
              <a:spcBef>
                <a:spcPts val="0"/>
              </a:spcBef>
              <a:spcAft>
                <a:spcPts val="0"/>
              </a:spcAft>
              <a:buSzPts val="1700"/>
              <a:buAutoNum type="arabicPeriod"/>
            </a:pPr>
            <a:r>
              <a:rPr lang="en" sz="1700"/>
              <a:t>Adapt to economic changes</a:t>
            </a:r>
            <a:endParaRPr sz="17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Works Cited</a:t>
            </a:r>
            <a:endParaRPr/>
          </a:p>
        </p:txBody>
      </p:sp>
      <p:sp>
        <p:nvSpPr>
          <p:cNvPr id="562" name="Google Shape;562;p79"/>
          <p:cNvSpPr txBox="1">
            <a:spLocks noGrp="1"/>
          </p:cNvSpPr>
          <p:nvPr>
            <p:ph type="body" idx="1"/>
          </p:nvPr>
        </p:nvSpPr>
        <p:spPr>
          <a:xfrm>
            <a:off x="1297500" y="1499725"/>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r>
              <a:rPr lang="en" sz="1200">
                <a:latin typeface="Arial"/>
                <a:ea typeface="Arial"/>
                <a:cs typeface="Arial"/>
                <a:sym typeface="Arial"/>
              </a:rPr>
              <a:t>[1] “Loan Default Dataset,” </a:t>
            </a:r>
            <a:r>
              <a:rPr lang="en" sz="1200" i="1">
                <a:latin typeface="Arial"/>
                <a:ea typeface="Arial"/>
                <a:cs typeface="Arial"/>
                <a:sym typeface="Arial"/>
              </a:rPr>
              <a:t>www.kaggle.com</a:t>
            </a:r>
            <a:r>
              <a:rPr lang="en" sz="1200">
                <a:latin typeface="Arial"/>
                <a:ea typeface="Arial"/>
                <a:cs typeface="Arial"/>
                <a:sym typeface="Arial"/>
              </a:rPr>
              <a:t>. https://www.kaggle.com/datasets/yasserh/loan-default-dataset?resource=download</a:t>
            </a:r>
            <a:endParaRPr sz="1200">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latin typeface="Arial"/>
                <a:ea typeface="Arial"/>
                <a:cs typeface="Arial"/>
                <a:sym typeface="Arial"/>
              </a:rPr>
              <a:t>Applicant Information</a:t>
            </a:r>
            <a:endParaRPr sz="2000">
              <a:latin typeface="Arial"/>
              <a:ea typeface="Arial"/>
              <a:cs typeface="Arial"/>
              <a:sym typeface="Arial"/>
            </a:endParaRPr>
          </a:p>
        </p:txBody>
      </p:sp>
      <p:sp>
        <p:nvSpPr>
          <p:cNvPr id="173" name="Google Shape;173;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4800" dirty="0"/>
              <a:t>- Gender: Gender			  - </a:t>
            </a:r>
            <a:r>
              <a:rPr lang="en" sz="4800" dirty="0" err="1"/>
              <a:t>approv_in_adv</a:t>
            </a:r>
            <a:r>
              <a:rPr lang="en" sz="4800" dirty="0"/>
              <a:t>: Approval in Advance</a:t>
            </a:r>
            <a:endParaRPr sz="4800" dirty="0"/>
          </a:p>
          <a:p>
            <a:pPr marL="0" lvl="0" indent="0" algn="l" rtl="0">
              <a:spcBef>
                <a:spcPts val="1200"/>
              </a:spcBef>
              <a:spcAft>
                <a:spcPts val="0"/>
              </a:spcAft>
              <a:buNone/>
            </a:pPr>
            <a:r>
              <a:rPr lang="en" sz="4800" dirty="0"/>
              <a:t>- </a:t>
            </a:r>
            <a:r>
              <a:rPr lang="en" sz="4800" dirty="0" err="1"/>
              <a:t>Credit_Worthiness</a:t>
            </a:r>
            <a:r>
              <a:rPr lang="en" sz="4800" dirty="0"/>
              <a:t>: Credit Worthiness		  - </a:t>
            </a:r>
            <a:r>
              <a:rPr lang="en" sz="4800" dirty="0" err="1"/>
              <a:t>open_credit</a:t>
            </a:r>
            <a:r>
              <a:rPr lang="en" sz="4800" dirty="0"/>
              <a:t>: Open Credit</a:t>
            </a:r>
            <a:endParaRPr sz="4800" dirty="0"/>
          </a:p>
          <a:p>
            <a:pPr marL="0" lvl="0" indent="0" algn="l" rtl="0">
              <a:spcBef>
                <a:spcPts val="1200"/>
              </a:spcBef>
              <a:spcAft>
                <a:spcPts val="0"/>
              </a:spcAft>
              <a:buNone/>
            </a:pPr>
            <a:r>
              <a:rPr lang="en" sz="4800" dirty="0"/>
              <a:t>- </a:t>
            </a:r>
            <a:r>
              <a:rPr lang="en" sz="4800" dirty="0" err="1"/>
              <a:t>business_or_commercial</a:t>
            </a:r>
            <a:r>
              <a:rPr lang="en" sz="4800" dirty="0"/>
              <a:t>: Business or Commercial	   - </a:t>
            </a:r>
            <a:r>
              <a:rPr lang="en" sz="4800" dirty="0" err="1"/>
              <a:t>credit_type</a:t>
            </a:r>
            <a:r>
              <a:rPr lang="en" sz="4800" dirty="0"/>
              <a:t>: Credit Type</a:t>
            </a:r>
            <a:endParaRPr sz="4800" dirty="0"/>
          </a:p>
          <a:p>
            <a:pPr marL="0" lvl="0" indent="0" algn="l" rtl="0">
              <a:spcBef>
                <a:spcPts val="1200"/>
              </a:spcBef>
              <a:spcAft>
                <a:spcPts val="0"/>
              </a:spcAft>
              <a:buNone/>
            </a:pPr>
            <a:r>
              <a:rPr lang="en" sz="4800" dirty="0"/>
              <a:t>- </a:t>
            </a:r>
            <a:r>
              <a:rPr lang="en" sz="4800" dirty="0" err="1"/>
              <a:t>Credit_Score</a:t>
            </a:r>
            <a:r>
              <a:rPr lang="en" sz="4800" dirty="0"/>
              <a:t>: Credit </a:t>
            </a:r>
            <a:r>
              <a:rPr lang="en" sz="4800" dirty="0" err="1"/>
              <a:t>Scor</a:t>
            </a:r>
            <a:r>
              <a:rPr lang="en" sz="4800" dirty="0"/>
              <a:t>			   - age: Age		</a:t>
            </a:r>
            <a:endParaRPr sz="4800" dirty="0"/>
          </a:p>
          <a:p>
            <a:pPr marL="0" lvl="0" indent="0" algn="l" rtl="0">
              <a:spcBef>
                <a:spcPts val="1200"/>
              </a:spcBef>
              <a:spcAft>
                <a:spcPts val="0"/>
              </a:spcAft>
              <a:buNone/>
            </a:pPr>
            <a:r>
              <a:rPr lang="en" sz="4800" dirty="0"/>
              <a:t>- co-</a:t>
            </a:r>
            <a:r>
              <a:rPr lang="en" sz="4800" dirty="0" err="1"/>
              <a:t>applicant_credit_type</a:t>
            </a:r>
            <a:r>
              <a:rPr lang="en" sz="4800" dirty="0"/>
              <a:t>: Co-applicant Credit Type  	   - income: Income</a:t>
            </a:r>
            <a:endParaRPr sz="4800" dirty="0"/>
          </a:p>
          <a:p>
            <a:pPr marL="0" lvl="0" indent="0" algn="l" rtl="0">
              <a:spcBef>
                <a:spcPts val="1200"/>
              </a:spcBef>
              <a:spcAft>
                <a:spcPts val="0"/>
              </a:spcAft>
              <a:buNone/>
            </a:pPr>
            <a:r>
              <a:rPr lang="en" sz="4800" dirty="0"/>
              <a:t>- </a:t>
            </a:r>
            <a:r>
              <a:rPr lang="en" sz="4800" dirty="0" err="1"/>
              <a:t>submission_of_application</a:t>
            </a:r>
            <a:r>
              <a:rPr lang="en" sz="4800" dirty="0"/>
              <a:t>: Submission of Application   - Region: Region</a:t>
            </a:r>
            <a:endParaRPr sz="4800" dirty="0"/>
          </a:p>
          <a:p>
            <a:pPr marL="0" lvl="0" indent="0" algn="l" rtl="0">
              <a:spcBef>
                <a:spcPts val="1200"/>
              </a:spcBef>
              <a:spcAft>
                <a:spcPts val="0"/>
              </a:spcAft>
              <a:buNone/>
            </a:pPr>
            <a:r>
              <a:rPr lang="en" sz="4800" dirty="0">
                <a:latin typeface="Arial"/>
                <a:ea typeface="Arial"/>
                <a:cs typeface="Arial"/>
                <a:sym typeface="Arial"/>
              </a:rPr>
              <a:t>- LTV: Loan to Value Ratio </a:t>
            </a:r>
            <a:endParaRPr sz="4800" dirty="0">
              <a:latin typeface="Arial"/>
              <a:ea typeface="Arial"/>
              <a:cs typeface="Arial"/>
              <a:sym typeface="Arial"/>
            </a:endParaRPr>
          </a:p>
          <a:p>
            <a:pPr marL="0" lvl="0" indent="0" algn="l" rtl="0">
              <a:spcBef>
                <a:spcPts val="1200"/>
              </a:spcBef>
              <a:spcAft>
                <a:spcPts val="0"/>
              </a:spcAft>
              <a:buNone/>
            </a:pPr>
            <a:r>
              <a:rPr lang="en" sz="4800" dirty="0">
                <a:latin typeface="Arial"/>
                <a:ea typeface="Arial"/>
                <a:cs typeface="Arial"/>
                <a:sym typeface="Arial"/>
              </a:rPr>
              <a:t>- Status: Status 1 for default, 0 for non-default</a:t>
            </a:r>
            <a:endParaRPr sz="4800" dirty="0">
              <a:latin typeface="Arial"/>
              <a:ea typeface="Arial"/>
              <a:cs typeface="Arial"/>
              <a:sym typeface="Arial"/>
            </a:endParaRPr>
          </a:p>
          <a:p>
            <a:pPr marL="0" lvl="0" indent="0" algn="l" rtl="0">
              <a:spcBef>
                <a:spcPts val="1200"/>
              </a:spcBef>
              <a:spcAft>
                <a:spcPts val="0"/>
              </a:spcAft>
              <a:buNone/>
            </a:pPr>
            <a:r>
              <a:rPr lang="en" sz="4800" dirty="0">
                <a:latin typeface="Arial"/>
                <a:ea typeface="Arial"/>
                <a:cs typeface="Arial"/>
                <a:sym typeface="Arial"/>
              </a:rPr>
              <a:t>- dtir1: Debt-to-Income Ratio 1 </a:t>
            </a:r>
            <a:endParaRPr sz="4800" dirty="0">
              <a:latin typeface="Arial"/>
              <a:ea typeface="Arial"/>
              <a:cs typeface="Arial"/>
              <a:sym typeface="Arial"/>
            </a:endParaRPr>
          </a:p>
          <a:p>
            <a:pPr marL="0" lvl="0" indent="0" algn="l" rtl="0">
              <a:spcBef>
                <a:spcPts val="1200"/>
              </a:spcBef>
              <a:spcAft>
                <a:spcPts val="12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Other informations</a:t>
            </a:r>
            <a:endParaRPr/>
          </a:p>
        </p:txBody>
      </p:sp>
      <p:sp>
        <p:nvSpPr>
          <p:cNvPr id="179" name="Google Shape;179;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latin typeface="Arial"/>
                <a:ea typeface="Arial"/>
                <a:cs typeface="Arial"/>
                <a:sym typeface="Arial"/>
              </a:rPr>
              <a:t>- ID</a:t>
            </a:r>
            <a:endParaRPr sz="1200">
              <a:latin typeface="Arial"/>
              <a:ea typeface="Arial"/>
              <a:cs typeface="Arial"/>
              <a:sym typeface="Arial"/>
            </a:endParaRPr>
          </a:p>
          <a:p>
            <a:pPr marL="0" lvl="0" indent="0" algn="l" rtl="0">
              <a:spcBef>
                <a:spcPts val="1200"/>
              </a:spcBef>
              <a:spcAft>
                <a:spcPts val="0"/>
              </a:spcAft>
              <a:buNone/>
            </a:pPr>
            <a:r>
              <a:rPr lang="en" sz="1200">
                <a:latin typeface="Arial"/>
                <a:ea typeface="Arial"/>
                <a:cs typeface="Arial"/>
                <a:sym typeface="Arial"/>
              </a:rPr>
              <a:t>- Year</a:t>
            </a:r>
            <a:endParaRPr sz="1200">
              <a:latin typeface="Arial"/>
              <a:ea typeface="Arial"/>
              <a:cs typeface="Arial"/>
              <a:sym typeface="Arial"/>
            </a:endParaRPr>
          </a:p>
          <a:p>
            <a:pPr marL="0" lvl="0" indent="0" algn="l" rtl="0">
              <a:spcBef>
                <a:spcPts val="1200"/>
              </a:spcBef>
              <a:spcAft>
                <a:spcPts val="0"/>
              </a:spcAft>
              <a:buNone/>
            </a:pPr>
            <a:r>
              <a:rPr lang="en" sz="1200">
                <a:latin typeface="Arial"/>
                <a:ea typeface="Arial"/>
                <a:cs typeface="Arial"/>
                <a:sym typeface="Arial"/>
              </a:rPr>
              <a:t>- Security_Type</a:t>
            </a:r>
            <a:endParaRPr sz="1200">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1"/>
          <p:cNvPicPr preferRelativeResize="0"/>
          <p:nvPr/>
        </p:nvPicPr>
        <p:blipFill>
          <a:blip r:embed="rId3">
            <a:alphaModFix/>
          </a:blip>
          <a:stretch>
            <a:fillRect/>
          </a:stretch>
        </p:blipFill>
        <p:spPr>
          <a:xfrm>
            <a:off x="0" y="1001934"/>
            <a:ext cx="9144000" cy="3139633"/>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2593</Words>
  <Application>Microsoft Macintosh PowerPoint</Application>
  <PresentationFormat>On-screen Show (16:9)</PresentationFormat>
  <Paragraphs>153</Paragraphs>
  <Slides>67</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Montserrat</vt:lpstr>
      <vt:lpstr>Courier New</vt:lpstr>
      <vt:lpstr>Lato</vt:lpstr>
      <vt:lpstr>Roboto</vt:lpstr>
      <vt:lpstr>Focus</vt:lpstr>
      <vt:lpstr>User loan default Prediction</vt:lpstr>
      <vt:lpstr>Project Choice and Rationale </vt:lpstr>
      <vt:lpstr>The Goal</vt:lpstr>
      <vt:lpstr>Step 1: Understanding the data</vt:lpstr>
      <vt:lpstr>Loan Information</vt:lpstr>
      <vt:lpstr>Housing</vt:lpstr>
      <vt:lpstr>Applicant Information</vt:lpstr>
      <vt:lpstr>Other informations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2: Data preprocessing:  </vt:lpstr>
      <vt:lpstr>PowerPoint Presentation</vt:lpstr>
      <vt:lpstr>Import Data</vt:lpstr>
      <vt:lpstr>Identify categorical and numerical columns </vt:lpstr>
      <vt:lpstr>Data preprocessing &amp; Handling missing value</vt:lpstr>
      <vt:lpstr>Data preprocessing </vt:lpstr>
      <vt:lpstr>Separate target from predictors</vt:lpstr>
      <vt:lpstr>Step 3: Planned Technical Approach</vt:lpstr>
      <vt:lpstr>Logistic Regression</vt:lpstr>
      <vt:lpstr>Define The Model</vt:lpstr>
      <vt:lpstr>PowerPoint Presentation</vt:lpstr>
      <vt:lpstr>Predicting default probabilities for a subset of the test set </vt:lpstr>
      <vt:lpstr>Predict Probability</vt:lpstr>
      <vt:lpstr>Predicting default probabilities vs actual outcomes</vt:lpstr>
      <vt:lpstr>2. Simple Algorithm (Baseline): Naive Bayes</vt:lpstr>
      <vt:lpstr>Define the model/ predicting the model</vt:lpstr>
      <vt:lpstr>Predicting the test set result</vt:lpstr>
      <vt:lpstr>Calculating the accuracy</vt:lpstr>
      <vt:lpstr>Random select 5 users from test dataset </vt:lpstr>
      <vt:lpstr>Predicting these 5 user’s loan default probability</vt:lpstr>
      <vt:lpstr>Result</vt:lpstr>
      <vt:lpstr>3. Random Forest</vt:lpstr>
      <vt:lpstr>Training the model</vt:lpstr>
      <vt:lpstr>Predicting the result</vt:lpstr>
      <vt:lpstr>Select 5 random users</vt:lpstr>
      <vt:lpstr>Predicting and generate the result</vt:lpstr>
      <vt:lpstr>4 Gradient Boosting Machines (GBM)</vt:lpstr>
      <vt:lpstr>Prediction and performance evaluation</vt:lpstr>
      <vt:lpstr>PowerPoint Presentation</vt:lpstr>
      <vt:lpstr>Test</vt:lpstr>
      <vt:lpstr>PowerPoint Presentation</vt:lpstr>
      <vt:lpstr>Summary</vt:lpstr>
      <vt:lpstr>PowerPoint Presentation</vt:lpstr>
      <vt:lpstr>Model: GBM</vt:lpstr>
      <vt:lpstr>Model: Random Forest</vt:lpstr>
      <vt:lpstr>Model: Naive Bayes</vt:lpstr>
      <vt:lpstr>Model: Logistic Regression</vt:lpstr>
      <vt:lpstr>PowerPoint Presentation</vt:lpstr>
      <vt:lpstr>Conclusion</vt:lpstr>
      <vt:lpstr>Potential limitations or areas for improvement</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loan default Prediction</dc:title>
  <cp:lastModifiedBy>Zhang, Zhenhao</cp:lastModifiedBy>
  <cp:revision>2</cp:revision>
  <dcterms:modified xsi:type="dcterms:W3CDTF">2024-04-08T20:43:42Z</dcterms:modified>
</cp:coreProperties>
</file>